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Public Sans" charset="1" panose="00000000000000000000"/>
      <p:regular r:id="rId18"/>
    </p:embeddedFont>
    <p:embeddedFont>
      <p:font typeface="Public Sans Medium"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jpeg>
</file>

<file path=ppt/media/image15.jpeg>
</file>

<file path=ppt/media/image16.jpeg>
</file>

<file path=ppt/media/image17.jpe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1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33924" y="6971250"/>
            <a:ext cx="21755848" cy="4174349"/>
            <a:chOff x="0" y="0"/>
            <a:chExt cx="7796805" cy="1495993"/>
          </a:xfrm>
        </p:grpSpPr>
        <p:sp>
          <p:nvSpPr>
            <p:cNvPr name="Freeform 3" id="3"/>
            <p:cNvSpPr/>
            <p:nvPr/>
          </p:nvSpPr>
          <p:spPr>
            <a:xfrm flipH="false" flipV="false" rot="0">
              <a:off x="0" y="0"/>
              <a:ext cx="7796805" cy="1495993"/>
            </a:xfrm>
            <a:custGeom>
              <a:avLst/>
              <a:gdLst/>
              <a:ahLst/>
              <a:cxnLst/>
              <a:rect r="r" b="b" t="t" l="l"/>
              <a:pathLst>
                <a:path h="1495993" w="7796805">
                  <a:moveTo>
                    <a:pt x="0" y="0"/>
                  </a:moveTo>
                  <a:lnTo>
                    <a:pt x="7796805" y="0"/>
                  </a:lnTo>
                  <a:lnTo>
                    <a:pt x="7796805" y="1495993"/>
                  </a:lnTo>
                  <a:lnTo>
                    <a:pt x="0" y="1495993"/>
                  </a:lnTo>
                  <a:close/>
                </a:path>
              </a:pathLst>
            </a:custGeom>
            <a:solidFill>
              <a:srgbClr val="3A855D"/>
            </a:solidFill>
          </p:spPr>
        </p:sp>
        <p:sp>
          <p:nvSpPr>
            <p:cNvPr name="TextBox 4" id="4"/>
            <p:cNvSpPr txBox="true"/>
            <p:nvPr/>
          </p:nvSpPr>
          <p:spPr>
            <a:xfrm>
              <a:off x="0" y="-28575"/>
              <a:ext cx="7796805" cy="1524568"/>
            </a:xfrm>
            <a:prstGeom prst="rect">
              <a:avLst/>
            </a:prstGeom>
          </p:spPr>
          <p:txBody>
            <a:bodyPr anchor="ctr" rtlCol="false" tIns="50800" lIns="50800" bIns="50800" rIns="50800"/>
            <a:lstStyle/>
            <a:p>
              <a:pPr algn="ctr">
                <a:lnSpc>
                  <a:spcPts val="1960"/>
                </a:lnSpc>
                <a:spcBef>
                  <a:spcPct val="0"/>
                </a:spcBef>
              </a:pPr>
            </a:p>
          </p:txBody>
        </p:sp>
      </p:grpSp>
      <p:sp>
        <p:nvSpPr>
          <p:cNvPr name="Freeform 5" id="5"/>
          <p:cNvSpPr/>
          <p:nvPr/>
        </p:nvSpPr>
        <p:spPr>
          <a:xfrm flipH="false" flipV="false" rot="0">
            <a:off x="-908245" y="5376693"/>
            <a:ext cx="20104489" cy="5523017"/>
          </a:xfrm>
          <a:custGeom>
            <a:avLst/>
            <a:gdLst/>
            <a:ahLst/>
            <a:cxnLst/>
            <a:rect r="r" b="b" t="t" l="l"/>
            <a:pathLst>
              <a:path h="5523017" w="20104489">
                <a:moveTo>
                  <a:pt x="0" y="0"/>
                </a:moveTo>
                <a:lnTo>
                  <a:pt x="20104490" y="0"/>
                </a:lnTo>
                <a:lnTo>
                  <a:pt x="20104490" y="5523017"/>
                </a:lnTo>
                <a:lnTo>
                  <a:pt x="0" y="5523017"/>
                </a:lnTo>
                <a:lnTo>
                  <a:pt x="0" y="0"/>
                </a:lnTo>
                <a:close/>
              </a:path>
            </a:pathLst>
          </a:custGeom>
          <a:blipFill>
            <a:blip r:embed="rId2"/>
            <a:stretch>
              <a:fillRect l="0" t="-144363" r="-9035" b="-20568"/>
            </a:stretch>
          </a:blipFill>
        </p:spPr>
      </p:sp>
      <p:sp>
        <p:nvSpPr>
          <p:cNvPr name="TextBox 6" id="6"/>
          <p:cNvSpPr txBox="true"/>
          <p:nvPr/>
        </p:nvSpPr>
        <p:spPr>
          <a:xfrm rot="0">
            <a:off x="3908781" y="1796520"/>
            <a:ext cx="10470437" cy="1708697"/>
          </a:xfrm>
          <a:prstGeom prst="rect">
            <a:avLst/>
          </a:prstGeom>
        </p:spPr>
        <p:txBody>
          <a:bodyPr anchor="t" rtlCol="false" tIns="0" lIns="0" bIns="0" rIns="0">
            <a:spAutoFit/>
          </a:bodyPr>
          <a:lstStyle/>
          <a:p>
            <a:pPr algn="ctr">
              <a:lnSpc>
                <a:spcPts val="12661"/>
              </a:lnSpc>
            </a:pPr>
            <a:r>
              <a:rPr lang="en-US" sz="13188" spc="-1081">
                <a:solidFill>
                  <a:srgbClr val="3A855D"/>
                </a:solidFill>
                <a:latin typeface="Public Sans"/>
                <a:ea typeface="Public Sans"/>
                <a:cs typeface="Public Sans"/>
                <a:sym typeface="Public Sans"/>
              </a:rPr>
              <a:t>PIDTRAD</a:t>
            </a:r>
          </a:p>
        </p:txBody>
      </p:sp>
      <p:sp>
        <p:nvSpPr>
          <p:cNvPr name="TextBox 7" id="7"/>
          <p:cNvSpPr txBox="true"/>
          <p:nvPr/>
        </p:nvSpPr>
        <p:spPr>
          <a:xfrm rot="0">
            <a:off x="2583687" y="4884671"/>
            <a:ext cx="13120627" cy="492021"/>
          </a:xfrm>
          <a:prstGeom prst="rect">
            <a:avLst/>
          </a:prstGeom>
        </p:spPr>
        <p:txBody>
          <a:bodyPr anchor="t" rtlCol="false" tIns="0" lIns="0" bIns="0" rIns="0">
            <a:spAutoFit/>
          </a:bodyPr>
          <a:lstStyle/>
          <a:p>
            <a:pPr algn="ctr" marL="0" indent="0" lvl="0">
              <a:lnSpc>
                <a:spcPts val="3358"/>
              </a:lnSpc>
              <a:spcBef>
                <a:spcPct val="0"/>
              </a:spcBef>
            </a:pPr>
            <a:r>
              <a:rPr lang="en-US" sz="4361" spc="-357">
                <a:solidFill>
                  <a:srgbClr val="3A855D"/>
                </a:solidFill>
                <a:latin typeface="Public Sans"/>
                <a:ea typeface="Public Sans"/>
                <a:cs typeface="Public Sans"/>
                <a:sym typeface="Public Sans"/>
              </a:rPr>
              <a:t>A trusted Micro-loan Platform</a:t>
            </a:r>
          </a:p>
        </p:txBody>
      </p:sp>
      <p:sp>
        <p:nvSpPr>
          <p:cNvPr name="Freeform 8" id="8"/>
          <p:cNvSpPr/>
          <p:nvPr/>
        </p:nvSpPr>
        <p:spPr>
          <a:xfrm flipH="false" flipV="false" rot="0">
            <a:off x="16914402" y="3224371"/>
            <a:ext cx="1703043" cy="2771224"/>
          </a:xfrm>
          <a:custGeom>
            <a:avLst/>
            <a:gdLst/>
            <a:ahLst/>
            <a:cxnLst/>
            <a:rect r="r" b="b" t="t" l="l"/>
            <a:pathLst>
              <a:path h="2771224" w="1703043">
                <a:moveTo>
                  <a:pt x="0" y="0"/>
                </a:moveTo>
                <a:lnTo>
                  <a:pt x="1703043" y="0"/>
                </a:lnTo>
                <a:lnTo>
                  <a:pt x="1703043" y="2771224"/>
                </a:lnTo>
                <a:lnTo>
                  <a:pt x="0" y="27712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7392287">
            <a:off x="-1104276" y="-395603"/>
            <a:ext cx="3383874" cy="2848607"/>
          </a:xfrm>
          <a:custGeom>
            <a:avLst/>
            <a:gdLst/>
            <a:ahLst/>
            <a:cxnLst/>
            <a:rect r="r" b="b" t="t" l="l"/>
            <a:pathLst>
              <a:path h="2848607" w="3383874">
                <a:moveTo>
                  <a:pt x="0" y="0"/>
                </a:moveTo>
                <a:lnTo>
                  <a:pt x="3383875" y="0"/>
                </a:lnTo>
                <a:lnTo>
                  <a:pt x="3383875" y="2848606"/>
                </a:lnTo>
                <a:lnTo>
                  <a:pt x="0" y="28486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a:ln cap="sq">
            <a:noFill/>
            <a:prstDash val="solid"/>
            <a:miter/>
          </a:ln>
        </p:spPr>
      </p:sp>
    </p:spTree>
  </p:cSld>
  <p:clrMapOvr>
    <a:masterClrMapping/>
  </p:clrMapOvr>
</p:sld>
</file>

<file path=ppt/slides/slide10.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409700" y="2430284"/>
            <a:ext cx="8229159" cy="2125979"/>
          </a:xfrm>
          <a:prstGeom prst="rect">
            <a:avLst/>
          </a:prstGeom>
        </p:spPr>
        <p:txBody>
          <a:bodyPr anchor="t" rtlCol="false" tIns="0" lIns="0" bIns="0" rIns="0">
            <a:spAutoFit/>
          </a:bodyPr>
          <a:lstStyle/>
          <a:p>
            <a:pPr algn="l">
              <a:lnSpc>
                <a:spcPts val="8159"/>
              </a:lnSpc>
            </a:pPr>
            <a:r>
              <a:rPr lang="en-US" sz="8499" spc="-696">
                <a:solidFill>
                  <a:srgbClr val="3A855D"/>
                </a:solidFill>
                <a:latin typeface="Public Sans"/>
                <a:ea typeface="Public Sans"/>
                <a:cs typeface="Public Sans"/>
                <a:sym typeface="Public Sans"/>
              </a:rPr>
              <a:t>Current trends in world trade</a:t>
            </a:r>
          </a:p>
        </p:txBody>
      </p:sp>
      <p:sp>
        <p:nvSpPr>
          <p:cNvPr name="TextBox 3" id="3"/>
          <p:cNvSpPr txBox="true"/>
          <p:nvPr/>
        </p:nvSpPr>
        <p:spPr>
          <a:xfrm rot="0">
            <a:off x="1409700" y="4713466"/>
            <a:ext cx="7519837" cy="3333750"/>
          </a:xfrm>
          <a:prstGeom prst="rect">
            <a:avLst/>
          </a:prstGeom>
        </p:spPr>
        <p:txBody>
          <a:bodyPr anchor="t" rtlCol="false" tIns="0" lIns="0" bIns="0" rIns="0">
            <a:spAutoFit/>
          </a:bodyPr>
          <a:lstStyle/>
          <a:p>
            <a:pPr algn="l" marL="0" indent="0" lvl="0">
              <a:lnSpc>
                <a:spcPts val="2699"/>
              </a:lnSpc>
              <a:spcBef>
                <a:spcPct val="0"/>
              </a:spcBef>
            </a:pPr>
            <a:r>
              <a:rPr lang="en-US" b="true" sz="1999" spc="119" u="none">
                <a:solidFill>
                  <a:srgbClr val="3A855D"/>
                </a:solidFill>
                <a:latin typeface="Public Sans Medium"/>
                <a:ea typeface="Public Sans Medium"/>
                <a:cs typeface="Public Sans Medium"/>
                <a:sym typeface="Public Sans Medium"/>
              </a:rPr>
              <a:t>Lorem ipsum dolor sit amet, consectetur adipiscing elit, sed do eiusmod tempor incididunt ut labore et dolore magna aliqua. Ut enim ad minim veniam, quis nostrud exercitation ullamco laboris nisi ut aliquip ex ea commodo consequat.</a:t>
            </a:r>
          </a:p>
          <a:p>
            <a:pPr algn="l" marL="0" indent="0" lvl="0">
              <a:lnSpc>
                <a:spcPts val="2699"/>
              </a:lnSpc>
              <a:spcBef>
                <a:spcPct val="0"/>
              </a:spcBef>
            </a:pPr>
          </a:p>
          <a:p>
            <a:pPr algn="l" marL="0" indent="0" lvl="0">
              <a:lnSpc>
                <a:spcPts val="2699"/>
              </a:lnSpc>
              <a:spcBef>
                <a:spcPct val="0"/>
              </a:spcBef>
            </a:pPr>
            <a:r>
              <a:rPr lang="en-US" b="true" sz="1999" spc="119" u="none">
                <a:solidFill>
                  <a:srgbClr val="3A855D"/>
                </a:solidFill>
                <a:latin typeface="Public Sans Medium"/>
                <a:ea typeface="Public Sans Medium"/>
                <a:cs typeface="Public Sans Medium"/>
                <a:sym typeface="Public Sans Medium"/>
              </a:rPr>
              <a:t>Duis aute irure dolor in reprehenderit in voluptate velit esse cillum dolore eu fugiat nulla pariatur. Excepteur sint occaecat cupidatat non proident, sunt in culpa qui officia deserunt mollit anim id est laborum.</a:t>
            </a:r>
          </a:p>
        </p:txBody>
      </p:sp>
      <p:grpSp>
        <p:nvGrpSpPr>
          <p:cNvPr name="Group 4" id="4"/>
          <p:cNvGrpSpPr/>
          <p:nvPr/>
        </p:nvGrpSpPr>
        <p:grpSpPr>
          <a:xfrm rot="0">
            <a:off x="10261239" y="1170261"/>
            <a:ext cx="6998061" cy="2561528"/>
            <a:chOff x="0" y="0"/>
            <a:chExt cx="2342659" cy="857492"/>
          </a:xfrm>
        </p:grpSpPr>
        <p:sp>
          <p:nvSpPr>
            <p:cNvPr name="Freeform 5" id="5"/>
            <p:cNvSpPr/>
            <p:nvPr/>
          </p:nvSpPr>
          <p:spPr>
            <a:xfrm flipH="false" flipV="false" rot="0">
              <a:off x="0" y="0"/>
              <a:ext cx="2342659" cy="857492"/>
            </a:xfrm>
            <a:custGeom>
              <a:avLst/>
              <a:gdLst/>
              <a:ahLst/>
              <a:cxnLst/>
              <a:rect r="r" b="b" t="t" l="l"/>
              <a:pathLst>
                <a:path h="857492" w="2342659">
                  <a:moveTo>
                    <a:pt x="16594" y="0"/>
                  </a:moveTo>
                  <a:lnTo>
                    <a:pt x="2326064" y="0"/>
                  </a:lnTo>
                  <a:cubicBezTo>
                    <a:pt x="2335229" y="0"/>
                    <a:pt x="2342659" y="7430"/>
                    <a:pt x="2342659" y="16594"/>
                  </a:cubicBezTo>
                  <a:lnTo>
                    <a:pt x="2342659" y="840898"/>
                  </a:lnTo>
                  <a:cubicBezTo>
                    <a:pt x="2342659" y="845299"/>
                    <a:pt x="2340910" y="849520"/>
                    <a:pt x="2337798" y="852632"/>
                  </a:cubicBezTo>
                  <a:cubicBezTo>
                    <a:pt x="2334686" y="855744"/>
                    <a:pt x="2330465" y="857492"/>
                    <a:pt x="2326064" y="857492"/>
                  </a:cubicBezTo>
                  <a:lnTo>
                    <a:pt x="16594" y="857492"/>
                  </a:lnTo>
                  <a:cubicBezTo>
                    <a:pt x="7430" y="857492"/>
                    <a:pt x="0" y="850063"/>
                    <a:pt x="0" y="840898"/>
                  </a:cubicBezTo>
                  <a:lnTo>
                    <a:pt x="0" y="16594"/>
                  </a:lnTo>
                  <a:cubicBezTo>
                    <a:pt x="0" y="7430"/>
                    <a:pt x="7430" y="0"/>
                    <a:pt x="16594" y="0"/>
                  </a:cubicBezTo>
                  <a:close/>
                </a:path>
              </a:pathLst>
            </a:custGeom>
            <a:solidFill>
              <a:srgbClr val="3A855D"/>
            </a:solidFill>
          </p:spPr>
        </p:sp>
        <p:sp>
          <p:nvSpPr>
            <p:cNvPr name="TextBox 6" id="6"/>
            <p:cNvSpPr txBox="true"/>
            <p:nvPr/>
          </p:nvSpPr>
          <p:spPr>
            <a:xfrm>
              <a:off x="0" y="85725"/>
              <a:ext cx="2342659" cy="771767"/>
            </a:xfrm>
            <a:prstGeom prst="rect">
              <a:avLst/>
            </a:prstGeom>
          </p:spPr>
          <p:txBody>
            <a:bodyPr anchor="ctr" rtlCol="false" tIns="50800" lIns="50800" bIns="50800" rIns="50800"/>
            <a:lstStyle/>
            <a:p>
              <a:pPr algn="ctr">
                <a:lnSpc>
                  <a:spcPts val="1925"/>
                </a:lnSpc>
              </a:pPr>
            </a:p>
          </p:txBody>
        </p:sp>
      </p:grpSp>
      <p:sp>
        <p:nvSpPr>
          <p:cNvPr name="TextBox 7" id="7"/>
          <p:cNvSpPr txBox="true"/>
          <p:nvPr/>
        </p:nvSpPr>
        <p:spPr>
          <a:xfrm rot="0">
            <a:off x="10767897" y="1966203"/>
            <a:ext cx="1578952" cy="1169670"/>
          </a:xfrm>
          <a:prstGeom prst="rect">
            <a:avLst/>
          </a:prstGeom>
        </p:spPr>
        <p:txBody>
          <a:bodyPr anchor="t" rtlCol="false" tIns="0" lIns="0" bIns="0" rIns="0">
            <a:spAutoFit/>
          </a:bodyPr>
          <a:lstStyle/>
          <a:p>
            <a:pPr algn="l">
              <a:lnSpc>
                <a:spcPts val="8640"/>
              </a:lnSpc>
            </a:pPr>
            <a:r>
              <a:rPr lang="en-US" sz="9000" spc="-738">
                <a:solidFill>
                  <a:srgbClr val="F1F0EC"/>
                </a:solidFill>
                <a:latin typeface="Public Sans"/>
                <a:ea typeface="Public Sans"/>
                <a:cs typeface="Public Sans"/>
                <a:sym typeface="Public Sans"/>
              </a:rPr>
              <a:t>01.</a:t>
            </a:r>
          </a:p>
        </p:txBody>
      </p:sp>
      <p:grpSp>
        <p:nvGrpSpPr>
          <p:cNvPr name="Group 8" id="8"/>
          <p:cNvGrpSpPr/>
          <p:nvPr/>
        </p:nvGrpSpPr>
        <p:grpSpPr>
          <a:xfrm rot="0">
            <a:off x="10261239" y="3862348"/>
            <a:ext cx="6998061" cy="2561528"/>
            <a:chOff x="0" y="0"/>
            <a:chExt cx="2342659" cy="857492"/>
          </a:xfrm>
        </p:grpSpPr>
        <p:sp>
          <p:nvSpPr>
            <p:cNvPr name="Freeform 9" id="9"/>
            <p:cNvSpPr/>
            <p:nvPr/>
          </p:nvSpPr>
          <p:spPr>
            <a:xfrm flipH="false" flipV="false" rot="0">
              <a:off x="0" y="0"/>
              <a:ext cx="2342659" cy="857492"/>
            </a:xfrm>
            <a:custGeom>
              <a:avLst/>
              <a:gdLst/>
              <a:ahLst/>
              <a:cxnLst/>
              <a:rect r="r" b="b" t="t" l="l"/>
              <a:pathLst>
                <a:path h="857492" w="2342659">
                  <a:moveTo>
                    <a:pt x="16594" y="0"/>
                  </a:moveTo>
                  <a:lnTo>
                    <a:pt x="2326064" y="0"/>
                  </a:lnTo>
                  <a:cubicBezTo>
                    <a:pt x="2335229" y="0"/>
                    <a:pt x="2342659" y="7430"/>
                    <a:pt x="2342659" y="16594"/>
                  </a:cubicBezTo>
                  <a:lnTo>
                    <a:pt x="2342659" y="840898"/>
                  </a:lnTo>
                  <a:cubicBezTo>
                    <a:pt x="2342659" y="845299"/>
                    <a:pt x="2340910" y="849520"/>
                    <a:pt x="2337798" y="852632"/>
                  </a:cubicBezTo>
                  <a:cubicBezTo>
                    <a:pt x="2334686" y="855744"/>
                    <a:pt x="2330465" y="857492"/>
                    <a:pt x="2326064" y="857492"/>
                  </a:cubicBezTo>
                  <a:lnTo>
                    <a:pt x="16594" y="857492"/>
                  </a:lnTo>
                  <a:cubicBezTo>
                    <a:pt x="7430" y="857492"/>
                    <a:pt x="0" y="850063"/>
                    <a:pt x="0" y="840898"/>
                  </a:cubicBezTo>
                  <a:lnTo>
                    <a:pt x="0" y="16594"/>
                  </a:lnTo>
                  <a:cubicBezTo>
                    <a:pt x="0" y="7430"/>
                    <a:pt x="7430" y="0"/>
                    <a:pt x="16594" y="0"/>
                  </a:cubicBezTo>
                  <a:close/>
                </a:path>
              </a:pathLst>
            </a:custGeom>
            <a:solidFill>
              <a:srgbClr val="3A855D"/>
            </a:solidFill>
          </p:spPr>
        </p:sp>
        <p:sp>
          <p:nvSpPr>
            <p:cNvPr name="TextBox 10" id="10"/>
            <p:cNvSpPr txBox="true"/>
            <p:nvPr/>
          </p:nvSpPr>
          <p:spPr>
            <a:xfrm>
              <a:off x="0" y="85725"/>
              <a:ext cx="2342659" cy="771767"/>
            </a:xfrm>
            <a:prstGeom prst="rect">
              <a:avLst/>
            </a:prstGeom>
          </p:spPr>
          <p:txBody>
            <a:bodyPr anchor="ctr" rtlCol="false" tIns="50800" lIns="50800" bIns="50800" rIns="50800"/>
            <a:lstStyle/>
            <a:p>
              <a:pPr algn="ctr">
                <a:lnSpc>
                  <a:spcPts val="1925"/>
                </a:lnSpc>
              </a:pPr>
            </a:p>
          </p:txBody>
        </p:sp>
      </p:grpSp>
      <p:grpSp>
        <p:nvGrpSpPr>
          <p:cNvPr name="Group 11" id="11"/>
          <p:cNvGrpSpPr/>
          <p:nvPr/>
        </p:nvGrpSpPr>
        <p:grpSpPr>
          <a:xfrm rot="0">
            <a:off x="10261239" y="6557226"/>
            <a:ext cx="6998061" cy="2561528"/>
            <a:chOff x="0" y="0"/>
            <a:chExt cx="2342659" cy="857492"/>
          </a:xfrm>
        </p:grpSpPr>
        <p:sp>
          <p:nvSpPr>
            <p:cNvPr name="Freeform 12" id="12"/>
            <p:cNvSpPr/>
            <p:nvPr/>
          </p:nvSpPr>
          <p:spPr>
            <a:xfrm flipH="false" flipV="false" rot="0">
              <a:off x="0" y="0"/>
              <a:ext cx="2342659" cy="857492"/>
            </a:xfrm>
            <a:custGeom>
              <a:avLst/>
              <a:gdLst/>
              <a:ahLst/>
              <a:cxnLst/>
              <a:rect r="r" b="b" t="t" l="l"/>
              <a:pathLst>
                <a:path h="857492" w="2342659">
                  <a:moveTo>
                    <a:pt x="16594" y="0"/>
                  </a:moveTo>
                  <a:lnTo>
                    <a:pt x="2326064" y="0"/>
                  </a:lnTo>
                  <a:cubicBezTo>
                    <a:pt x="2335229" y="0"/>
                    <a:pt x="2342659" y="7430"/>
                    <a:pt x="2342659" y="16594"/>
                  </a:cubicBezTo>
                  <a:lnTo>
                    <a:pt x="2342659" y="840898"/>
                  </a:lnTo>
                  <a:cubicBezTo>
                    <a:pt x="2342659" y="845299"/>
                    <a:pt x="2340910" y="849520"/>
                    <a:pt x="2337798" y="852632"/>
                  </a:cubicBezTo>
                  <a:cubicBezTo>
                    <a:pt x="2334686" y="855744"/>
                    <a:pt x="2330465" y="857492"/>
                    <a:pt x="2326064" y="857492"/>
                  </a:cubicBezTo>
                  <a:lnTo>
                    <a:pt x="16594" y="857492"/>
                  </a:lnTo>
                  <a:cubicBezTo>
                    <a:pt x="7430" y="857492"/>
                    <a:pt x="0" y="850063"/>
                    <a:pt x="0" y="840898"/>
                  </a:cubicBezTo>
                  <a:lnTo>
                    <a:pt x="0" y="16594"/>
                  </a:lnTo>
                  <a:cubicBezTo>
                    <a:pt x="0" y="7430"/>
                    <a:pt x="7430" y="0"/>
                    <a:pt x="16594" y="0"/>
                  </a:cubicBezTo>
                  <a:close/>
                </a:path>
              </a:pathLst>
            </a:custGeom>
            <a:solidFill>
              <a:srgbClr val="3A855D"/>
            </a:solidFill>
          </p:spPr>
        </p:sp>
        <p:sp>
          <p:nvSpPr>
            <p:cNvPr name="TextBox 13" id="13"/>
            <p:cNvSpPr txBox="true"/>
            <p:nvPr/>
          </p:nvSpPr>
          <p:spPr>
            <a:xfrm>
              <a:off x="0" y="85725"/>
              <a:ext cx="2342659" cy="771767"/>
            </a:xfrm>
            <a:prstGeom prst="rect">
              <a:avLst/>
            </a:prstGeom>
          </p:spPr>
          <p:txBody>
            <a:bodyPr anchor="ctr" rtlCol="false" tIns="50800" lIns="50800" bIns="50800" rIns="50800"/>
            <a:lstStyle/>
            <a:p>
              <a:pPr algn="ctr">
                <a:lnSpc>
                  <a:spcPts val="1925"/>
                </a:lnSpc>
              </a:pPr>
            </a:p>
          </p:txBody>
        </p:sp>
      </p:grpSp>
      <p:sp>
        <p:nvSpPr>
          <p:cNvPr name="TextBox 14" id="14"/>
          <p:cNvSpPr txBox="true"/>
          <p:nvPr/>
        </p:nvSpPr>
        <p:spPr>
          <a:xfrm rot="0">
            <a:off x="10767897" y="4635817"/>
            <a:ext cx="1578952" cy="1169670"/>
          </a:xfrm>
          <a:prstGeom prst="rect">
            <a:avLst/>
          </a:prstGeom>
        </p:spPr>
        <p:txBody>
          <a:bodyPr anchor="t" rtlCol="false" tIns="0" lIns="0" bIns="0" rIns="0">
            <a:spAutoFit/>
          </a:bodyPr>
          <a:lstStyle/>
          <a:p>
            <a:pPr algn="l">
              <a:lnSpc>
                <a:spcPts val="8640"/>
              </a:lnSpc>
            </a:pPr>
            <a:r>
              <a:rPr lang="en-US" sz="9000" spc="-738">
                <a:solidFill>
                  <a:srgbClr val="F1F0EC"/>
                </a:solidFill>
                <a:latin typeface="Public Sans"/>
                <a:ea typeface="Public Sans"/>
                <a:cs typeface="Public Sans"/>
                <a:sym typeface="Public Sans"/>
              </a:rPr>
              <a:t>02.</a:t>
            </a:r>
          </a:p>
        </p:txBody>
      </p:sp>
      <p:sp>
        <p:nvSpPr>
          <p:cNvPr name="TextBox 15" id="15"/>
          <p:cNvSpPr txBox="true"/>
          <p:nvPr/>
        </p:nvSpPr>
        <p:spPr>
          <a:xfrm rot="0">
            <a:off x="10767897" y="7353167"/>
            <a:ext cx="1578952" cy="1169670"/>
          </a:xfrm>
          <a:prstGeom prst="rect">
            <a:avLst/>
          </a:prstGeom>
        </p:spPr>
        <p:txBody>
          <a:bodyPr anchor="t" rtlCol="false" tIns="0" lIns="0" bIns="0" rIns="0">
            <a:spAutoFit/>
          </a:bodyPr>
          <a:lstStyle/>
          <a:p>
            <a:pPr algn="l">
              <a:lnSpc>
                <a:spcPts val="8640"/>
              </a:lnSpc>
            </a:pPr>
            <a:r>
              <a:rPr lang="en-US" sz="9000" spc="-738">
                <a:solidFill>
                  <a:srgbClr val="F1F0EC"/>
                </a:solidFill>
                <a:latin typeface="Public Sans"/>
                <a:ea typeface="Public Sans"/>
                <a:cs typeface="Public Sans"/>
                <a:sym typeface="Public Sans"/>
              </a:rPr>
              <a:t>03.</a:t>
            </a:r>
          </a:p>
        </p:txBody>
      </p:sp>
      <p:sp>
        <p:nvSpPr>
          <p:cNvPr name="TextBox 16" id="16"/>
          <p:cNvSpPr txBox="true"/>
          <p:nvPr/>
        </p:nvSpPr>
        <p:spPr>
          <a:xfrm rot="0">
            <a:off x="12580858" y="1730935"/>
            <a:ext cx="4132127" cy="1421130"/>
          </a:xfrm>
          <a:prstGeom prst="rect">
            <a:avLst/>
          </a:prstGeom>
        </p:spPr>
        <p:txBody>
          <a:bodyPr anchor="t" rtlCol="false" tIns="0" lIns="0" bIns="0" rIns="0">
            <a:spAutoFit/>
          </a:bodyPr>
          <a:lstStyle/>
          <a:p>
            <a:pPr algn="just" marL="0" indent="0" lvl="0">
              <a:lnSpc>
                <a:spcPts val="1890"/>
              </a:lnSpc>
              <a:spcBef>
                <a:spcPct val="0"/>
              </a:spcBef>
            </a:pPr>
            <a:r>
              <a:rPr lang="en-US" b="true" sz="1400" spc="84" u="none">
                <a:solidFill>
                  <a:srgbClr val="F1F0EC"/>
                </a:solidFill>
                <a:latin typeface="Public Sans Medium"/>
                <a:ea typeface="Public Sans Medium"/>
                <a:cs typeface="Public Sans Medium"/>
                <a:sym typeface="Public Sans Medium"/>
              </a:rPr>
              <a:t>Lorem ipsum dolor sit amet, consectetur adipiscing elit, sed do eiusmod tempor incididunt ut labore et dolore magna aliqua. Ut enim ad minim veniam, quis nostrud exercitation ullamco laboris nisi ut aliquip ex ea commodo consequat.</a:t>
            </a:r>
          </a:p>
        </p:txBody>
      </p:sp>
      <p:sp>
        <p:nvSpPr>
          <p:cNvPr name="TextBox 17" id="17"/>
          <p:cNvSpPr txBox="true"/>
          <p:nvPr/>
        </p:nvSpPr>
        <p:spPr>
          <a:xfrm rot="0">
            <a:off x="12580858" y="4423022"/>
            <a:ext cx="4132127" cy="1421130"/>
          </a:xfrm>
          <a:prstGeom prst="rect">
            <a:avLst/>
          </a:prstGeom>
        </p:spPr>
        <p:txBody>
          <a:bodyPr anchor="t" rtlCol="false" tIns="0" lIns="0" bIns="0" rIns="0">
            <a:spAutoFit/>
          </a:bodyPr>
          <a:lstStyle/>
          <a:p>
            <a:pPr algn="just" marL="0" indent="0" lvl="0">
              <a:lnSpc>
                <a:spcPts val="1890"/>
              </a:lnSpc>
              <a:spcBef>
                <a:spcPct val="0"/>
              </a:spcBef>
            </a:pPr>
            <a:r>
              <a:rPr lang="en-US" b="true" sz="1400" spc="84" u="none">
                <a:solidFill>
                  <a:srgbClr val="F1F0EC"/>
                </a:solidFill>
                <a:latin typeface="Public Sans Medium"/>
                <a:ea typeface="Public Sans Medium"/>
                <a:cs typeface="Public Sans Medium"/>
                <a:sym typeface="Public Sans Medium"/>
              </a:rPr>
              <a:t>Lorem ipsum dolor sit amet, consectetur adipiscing elit, sed do eiusmod tempor incididunt ut labore et dolore magna aliqua. Ut enim ad minim veniam, quis nostrud exercitation ullamco laboris nisi ut aliquip ex ea commodo consequat.</a:t>
            </a:r>
          </a:p>
        </p:txBody>
      </p:sp>
      <p:sp>
        <p:nvSpPr>
          <p:cNvPr name="TextBox 18" id="18"/>
          <p:cNvSpPr txBox="true"/>
          <p:nvPr/>
        </p:nvSpPr>
        <p:spPr>
          <a:xfrm rot="0">
            <a:off x="12580858" y="7117899"/>
            <a:ext cx="4132127" cy="1421130"/>
          </a:xfrm>
          <a:prstGeom prst="rect">
            <a:avLst/>
          </a:prstGeom>
        </p:spPr>
        <p:txBody>
          <a:bodyPr anchor="t" rtlCol="false" tIns="0" lIns="0" bIns="0" rIns="0">
            <a:spAutoFit/>
          </a:bodyPr>
          <a:lstStyle/>
          <a:p>
            <a:pPr algn="just" marL="0" indent="0" lvl="0">
              <a:lnSpc>
                <a:spcPts val="1890"/>
              </a:lnSpc>
              <a:spcBef>
                <a:spcPct val="0"/>
              </a:spcBef>
            </a:pPr>
            <a:r>
              <a:rPr lang="en-US" b="true" sz="1400" spc="84" u="none">
                <a:solidFill>
                  <a:srgbClr val="F1F0EC"/>
                </a:solidFill>
                <a:latin typeface="Public Sans Medium"/>
                <a:ea typeface="Public Sans Medium"/>
                <a:cs typeface="Public Sans Medium"/>
                <a:sym typeface="Public Sans Medium"/>
              </a:rPr>
              <a:t>Lorem ipsum dolor sit amet, consectetur adipiscing elit, sed do eiusmod tempor incididunt ut labore et dolore magna aliqua. Ut enim ad minim veniam, quis nostrud exercitation ullamco laboris nisi ut aliquip ex ea commodo consequat.</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946196" y="1351924"/>
            <a:ext cx="14395608" cy="7583153"/>
            <a:chOff x="0" y="0"/>
            <a:chExt cx="3791436" cy="1997209"/>
          </a:xfrm>
        </p:grpSpPr>
        <p:sp>
          <p:nvSpPr>
            <p:cNvPr name="Freeform 3" id="3"/>
            <p:cNvSpPr/>
            <p:nvPr/>
          </p:nvSpPr>
          <p:spPr>
            <a:xfrm flipH="false" flipV="false" rot="0">
              <a:off x="0" y="0"/>
              <a:ext cx="3791436" cy="1997209"/>
            </a:xfrm>
            <a:custGeom>
              <a:avLst/>
              <a:gdLst/>
              <a:ahLst/>
              <a:cxnLst/>
              <a:rect r="r" b="b" t="t" l="l"/>
              <a:pathLst>
                <a:path h="1997209" w="3791436">
                  <a:moveTo>
                    <a:pt x="8067" y="0"/>
                  </a:moveTo>
                  <a:lnTo>
                    <a:pt x="3783369" y="0"/>
                  </a:lnTo>
                  <a:cubicBezTo>
                    <a:pt x="3785508" y="0"/>
                    <a:pt x="3787560" y="850"/>
                    <a:pt x="3789073" y="2363"/>
                  </a:cubicBezTo>
                  <a:cubicBezTo>
                    <a:pt x="3790586" y="3876"/>
                    <a:pt x="3791436" y="5927"/>
                    <a:pt x="3791436" y="8067"/>
                  </a:cubicBezTo>
                  <a:lnTo>
                    <a:pt x="3791436" y="1989142"/>
                  </a:lnTo>
                  <a:cubicBezTo>
                    <a:pt x="3791436" y="1991281"/>
                    <a:pt x="3790586" y="1993333"/>
                    <a:pt x="3789073" y="1994846"/>
                  </a:cubicBezTo>
                  <a:cubicBezTo>
                    <a:pt x="3787560" y="1996359"/>
                    <a:pt x="3785508" y="1997209"/>
                    <a:pt x="3783369" y="1997209"/>
                  </a:cubicBezTo>
                  <a:lnTo>
                    <a:pt x="8067" y="1997209"/>
                  </a:lnTo>
                  <a:cubicBezTo>
                    <a:pt x="5927" y="1997209"/>
                    <a:pt x="3876" y="1996359"/>
                    <a:pt x="2363" y="1994846"/>
                  </a:cubicBezTo>
                  <a:cubicBezTo>
                    <a:pt x="850" y="1993333"/>
                    <a:pt x="0" y="1991281"/>
                    <a:pt x="0" y="1989142"/>
                  </a:cubicBezTo>
                  <a:lnTo>
                    <a:pt x="0" y="8067"/>
                  </a:lnTo>
                  <a:cubicBezTo>
                    <a:pt x="0" y="5927"/>
                    <a:pt x="850" y="3876"/>
                    <a:pt x="2363" y="2363"/>
                  </a:cubicBezTo>
                  <a:cubicBezTo>
                    <a:pt x="3876" y="850"/>
                    <a:pt x="5927" y="0"/>
                    <a:pt x="8067" y="0"/>
                  </a:cubicBezTo>
                  <a:close/>
                </a:path>
              </a:pathLst>
            </a:custGeom>
            <a:solidFill>
              <a:srgbClr val="3A855D"/>
            </a:solidFill>
          </p:spPr>
        </p:sp>
        <p:sp>
          <p:nvSpPr>
            <p:cNvPr name="TextBox 4" id="4"/>
            <p:cNvSpPr txBox="true"/>
            <p:nvPr/>
          </p:nvSpPr>
          <p:spPr>
            <a:xfrm>
              <a:off x="0" y="85725"/>
              <a:ext cx="3791436" cy="1911484"/>
            </a:xfrm>
            <a:prstGeom prst="rect">
              <a:avLst/>
            </a:prstGeom>
          </p:spPr>
          <p:txBody>
            <a:bodyPr anchor="ctr" rtlCol="false" tIns="50800" lIns="50800" bIns="50800" rIns="50800"/>
            <a:lstStyle/>
            <a:p>
              <a:pPr algn="ctr">
                <a:lnSpc>
                  <a:spcPts val="1925"/>
                </a:lnSpc>
              </a:pPr>
            </a:p>
          </p:txBody>
        </p:sp>
      </p:grpSp>
      <p:sp>
        <p:nvSpPr>
          <p:cNvPr name="TextBox 5" id="5"/>
          <p:cNvSpPr txBox="true"/>
          <p:nvPr/>
        </p:nvSpPr>
        <p:spPr>
          <a:xfrm rot="0">
            <a:off x="4147074" y="2730870"/>
            <a:ext cx="9993853" cy="2125979"/>
          </a:xfrm>
          <a:prstGeom prst="rect">
            <a:avLst/>
          </a:prstGeom>
        </p:spPr>
        <p:txBody>
          <a:bodyPr anchor="t" rtlCol="false" tIns="0" lIns="0" bIns="0" rIns="0">
            <a:spAutoFit/>
          </a:bodyPr>
          <a:lstStyle/>
          <a:p>
            <a:pPr algn="ctr">
              <a:lnSpc>
                <a:spcPts val="8159"/>
              </a:lnSpc>
            </a:pPr>
            <a:r>
              <a:rPr lang="en-US" sz="8499" spc="-696">
                <a:solidFill>
                  <a:srgbClr val="F1F0EC"/>
                </a:solidFill>
                <a:latin typeface="Public Sans"/>
                <a:ea typeface="Public Sans"/>
                <a:cs typeface="Public Sans"/>
                <a:sym typeface="Public Sans"/>
              </a:rPr>
              <a:t>The future of banking and digital finance</a:t>
            </a:r>
          </a:p>
        </p:txBody>
      </p:sp>
      <p:sp>
        <p:nvSpPr>
          <p:cNvPr name="TextBox 6" id="6"/>
          <p:cNvSpPr txBox="true"/>
          <p:nvPr/>
        </p:nvSpPr>
        <p:spPr>
          <a:xfrm rot="0">
            <a:off x="4180767" y="5079629"/>
            <a:ext cx="9926465" cy="2667000"/>
          </a:xfrm>
          <a:prstGeom prst="rect">
            <a:avLst/>
          </a:prstGeom>
        </p:spPr>
        <p:txBody>
          <a:bodyPr anchor="t" rtlCol="false" tIns="0" lIns="0" bIns="0" rIns="0">
            <a:spAutoFit/>
          </a:bodyPr>
          <a:lstStyle/>
          <a:p>
            <a:pPr algn="ctr" marL="0" indent="0" lvl="0">
              <a:lnSpc>
                <a:spcPts val="2699"/>
              </a:lnSpc>
              <a:spcBef>
                <a:spcPct val="0"/>
              </a:spcBef>
            </a:pPr>
            <a:r>
              <a:rPr lang="en-US" b="true" sz="1999" spc="119" u="none">
                <a:solidFill>
                  <a:srgbClr val="F1F0EC"/>
                </a:solidFill>
                <a:latin typeface="Public Sans Medium"/>
                <a:ea typeface="Public Sans Medium"/>
                <a:cs typeface="Public Sans Medium"/>
                <a:sym typeface="Public Sans Medium"/>
              </a:rPr>
              <a:t>Lorem ipsum dolor sit amet, consectetur adipiscing elit, sed do eiusmod tempor incididunt ut labore et dolore magna aliqua. Ut enim ad minim veniam, quis nostrud exercitation ullamco laboris nisi ut aliquip ex ea commodo consequat.</a:t>
            </a:r>
          </a:p>
          <a:p>
            <a:pPr algn="ctr" marL="0" indent="0" lvl="0">
              <a:lnSpc>
                <a:spcPts val="2699"/>
              </a:lnSpc>
              <a:spcBef>
                <a:spcPct val="0"/>
              </a:spcBef>
            </a:pPr>
          </a:p>
          <a:p>
            <a:pPr algn="ctr" marL="0" indent="0" lvl="0">
              <a:lnSpc>
                <a:spcPts val="2699"/>
              </a:lnSpc>
              <a:spcBef>
                <a:spcPct val="0"/>
              </a:spcBef>
            </a:pPr>
            <a:r>
              <a:rPr lang="en-US" b="true" sz="1999" spc="119" u="none">
                <a:solidFill>
                  <a:srgbClr val="F1F0EC"/>
                </a:solidFill>
                <a:latin typeface="Public Sans Medium"/>
                <a:ea typeface="Public Sans Medium"/>
                <a:cs typeface="Public Sans Medium"/>
                <a:sym typeface="Public Sans Medium"/>
              </a:rPr>
              <a:t>Duis aute irure dolor in reprehenderit in voluptate velit esse cillum dolore eu fugiat nulla pariatur. Excepteur sint occaecat cupidatat non proident, sunt in culpa qui officia deserunt mollit anim id est laborum.</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0604717" y="-820604"/>
            <a:ext cx="8377052" cy="11928208"/>
          </a:xfrm>
          <a:custGeom>
            <a:avLst/>
            <a:gdLst/>
            <a:ahLst/>
            <a:cxnLst/>
            <a:rect r="r" b="b" t="t" l="l"/>
            <a:pathLst>
              <a:path h="11928208" w="8377052">
                <a:moveTo>
                  <a:pt x="0" y="0"/>
                </a:moveTo>
                <a:lnTo>
                  <a:pt x="8377052" y="0"/>
                </a:lnTo>
                <a:lnTo>
                  <a:pt x="8377052" y="11928208"/>
                </a:lnTo>
                <a:lnTo>
                  <a:pt x="0" y="11928208"/>
                </a:lnTo>
                <a:lnTo>
                  <a:pt x="0" y="0"/>
                </a:lnTo>
                <a:close/>
              </a:path>
            </a:pathLst>
          </a:custGeom>
          <a:blipFill>
            <a:blip r:embed="rId2"/>
            <a:stretch>
              <a:fillRect l="-56860" t="0" r="-56860" b="0"/>
            </a:stretch>
          </a:blipFill>
        </p:spPr>
      </p:sp>
      <p:sp>
        <p:nvSpPr>
          <p:cNvPr name="TextBox 3" id="3"/>
          <p:cNvSpPr txBox="true"/>
          <p:nvPr/>
        </p:nvSpPr>
        <p:spPr>
          <a:xfrm rot="0">
            <a:off x="1409700" y="1965960"/>
            <a:ext cx="8118599" cy="3154679"/>
          </a:xfrm>
          <a:prstGeom prst="rect">
            <a:avLst/>
          </a:prstGeom>
        </p:spPr>
        <p:txBody>
          <a:bodyPr anchor="t" rtlCol="false" tIns="0" lIns="0" bIns="0" rIns="0">
            <a:spAutoFit/>
          </a:bodyPr>
          <a:lstStyle/>
          <a:p>
            <a:pPr algn="l">
              <a:lnSpc>
                <a:spcPts val="8159"/>
              </a:lnSpc>
            </a:pPr>
            <a:r>
              <a:rPr lang="en-US" sz="8499" spc="-696">
                <a:solidFill>
                  <a:srgbClr val="3A855D"/>
                </a:solidFill>
                <a:latin typeface="Public Sans"/>
                <a:ea typeface="Public Sans"/>
                <a:cs typeface="Public Sans"/>
                <a:sym typeface="Public Sans"/>
              </a:rPr>
              <a:t>Sustainability and economy: The role of green trade</a:t>
            </a:r>
          </a:p>
        </p:txBody>
      </p:sp>
      <p:sp>
        <p:nvSpPr>
          <p:cNvPr name="TextBox 4" id="4"/>
          <p:cNvSpPr txBox="true"/>
          <p:nvPr/>
        </p:nvSpPr>
        <p:spPr>
          <a:xfrm rot="0">
            <a:off x="1409700" y="5177790"/>
            <a:ext cx="7519837" cy="3333750"/>
          </a:xfrm>
          <a:prstGeom prst="rect">
            <a:avLst/>
          </a:prstGeom>
        </p:spPr>
        <p:txBody>
          <a:bodyPr anchor="t" rtlCol="false" tIns="0" lIns="0" bIns="0" rIns="0">
            <a:spAutoFit/>
          </a:bodyPr>
          <a:lstStyle/>
          <a:p>
            <a:pPr algn="l" marL="0" indent="0" lvl="0">
              <a:lnSpc>
                <a:spcPts val="2699"/>
              </a:lnSpc>
              <a:spcBef>
                <a:spcPct val="0"/>
              </a:spcBef>
            </a:pPr>
            <a:r>
              <a:rPr lang="en-US" b="true" sz="1999" spc="119" u="none">
                <a:solidFill>
                  <a:srgbClr val="3A855D"/>
                </a:solidFill>
                <a:latin typeface="Public Sans Medium"/>
                <a:ea typeface="Public Sans Medium"/>
                <a:cs typeface="Public Sans Medium"/>
                <a:sym typeface="Public Sans Medium"/>
              </a:rPr>
              <a:t>Lorem ipsum dolor sit amet, consectetur adipiscing elit, sed do eiusmod tempor incididunt ut labore et dolore magna aliqua. Ut enim ad minim veniam, quis nostrud exercitation ullamco laboris nisi ut aliquip ex ea commodo consequat.</a:t>
            </a:r>
          </a:p>
          <a:p>
            <a:pPr algn="l" marL="0" indent="0" lvl="0">
              <a:lnSpc>
                <a:spcPts val="2699"/>
              </a:lnSpc>
              <a:spcBef>
                <a:spcPct val="0"/>
              </a:spcBef>
            </a:pPr>
          </a:p>
          <a:p>
            <a:pPr algn="l" marL="0" indent="0" lvl="0">
              <a:lnSpc>
                <a:spcPts val="2699"/>
              </a:lnSpc>
              <a:spcBef>
                <a:spcPct val="0"/>
              </a:spcBef>
            </a:pPr>
            <a:r>
              <a:rPr lang="en-US" b="true" sz="1999" spc="119" u="none">
                <a:solidFill>
                  <a:srgbClr val="3A855D"/>
                </a:solidFill>
                <a:latin typeface="Public Sans Medium"/>
                <a:ea typeface="Public Sans Medium"/>
                <a:cs typeface="Public Sans Medium"/>
                <a:sym typeface="Public Sans Medium"/>
              </a:rPr>
              <a:t>Duis aute irure dolor in reprehenderit in voluptate velit esse cillum dolore eu fugiat nulla pariatur. Excepteur sint occaecat cupidatat non proident, sunt in culpa qui officia deserunt mollit anim id est laborum.</a:t>
            </a:r>
          </a:p>
        </p:txBody>
      </p:sp>
      <p:grpSp>
        <p:nvGrpSpPr>
          <p:cNvPr name="Group 5" id="5"/>
          <p:cNvGrpSpPr/>
          <p:nvPr/>
        </p:nvGrpSpPr>
        <p:grpSpPr>
          <a:xfrm rot="0">
            <a:off x="10447630" y="-858580"/>
            <a:ext cx="314174" cy="12004159"/>
            <a:chOff x="0" y="0"/>
            <a:chExt cx="87993" cy="3362084"/>
          </a:xfrm>
        </p:grpSpPr>
        <p:sp>
          <p:nvSpPr>
            <p:cNvPr name="Freeform 6" id="6"/>
            <p:cNvSpPr/>
            <p:nvPr/>
          </p:nvSpPr>
          <p:spPr>
            <a:xfrm flipH="false" flipV="false" rot="0">
              <a:off x="0" y="0"/>
              <a:ext cx="87993" cy="3362084"/>
            </a:xfrm>
            <a:custGeom>
              <a:avLst/>
              <a:gdLst/>
              <a:ahLst/>
              <a:cxnLst/>
              <a:rect r="r" b="b" t="t" l="l"/>
              <a:pathLst>
                <a:path h="3362084" w="87993">
                  <a:moveTo>
                    <a:pt x="43996" y="0"/>
                  </a:moveTo>
                  <a:lnTo>
                    <a:pt x="43996" y="0"/>
                  </a:lnTo>
                  <a:cubicBezTo>
                    <a:pt x="68295" y="0"/>
                    <a:pt x="87993" y="19698"/>
                    <a:pt x="87993" y="43996"/>
                  </a:cubicBezTo>
                  <a:lnTo>
                    <a:pt x="87993" y="3318088"/>
                  </a:lnTo>
                  <a:cubicBezTo>
                    <a:pt x="87993" y="3342386"/>
                    <a:pt x="68295" y="3362084"/>
                    <a:pt x="43996" y="3362084"/>
                  </a:cubicBezTo>
                  <a:lnTo>
                    <a:pt x="43996" y="3362084"/>
                  </a:lnTo>
                  <a:cubicBezTo>
                    <a:pt x="19698" y="3362084"/>
                    <a:pt x="0" y="3342386"/>
                    <a:pt x="0" y="3318088"/>
                  </a:cubicBezTo>
                  <a:lnTo>
                    <a:pt x="0" y="43996"/>
                  </a:lnTo>
                  <a:cubicBezTo>
                    <a:pt x="0" y="19698"/>
                    <a:pt x="19698" y="0"/>
                    <a:pt x="43996" y="0"/>
                  </a:cubicBezTo>
                  <a:close/>
                </a:path>
              </a:pathLst>
            </a:custGeom>
            <a:solidFill>
              <a:srgbClr val="3A855D"/>
            </a:solidFill>
          </p:spPr>
        </p:sp>
        <p:sp>
          <p:nvSpPr>
            <p:cNvPr name="TextBox 7" id="7"/>
            <p:cNvSpPr txBox="true"/>
            <p:nvPr/>
          </p:nvSpPr>
          <p:spPr>
            <a:xfrm>
              <a:off x="0" y="85725"/>
              <a:ext cx="87993" cy="3276359"/>
            </a:xfrm>
            <a:prstGeom prst="rect">
              <a:avLst/>
            </a:prstGeom>
          </p:spPr>
          <p:txBody>
            <a:bodyPr anchor="ctr" rtlCol="false" tIns="50800" lIns="50800" bIns="50800" rIns="50800"/>
            <a:lstStyle/>
            <a:p>
              <a:pPr algn="ctr">
                <a:lnSpc>
                  <a:spcPts val="1925"/>
                </a:lnSpc>
              </a:pPr>
            </a:p>
          </p:txBody>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946196" y="1351924"/>
            <a:ext cx="14395608" cy="7583153"/>
            <a:chOff x="0" y="0"/>
            <a:chExt cx="3791436" cy="1997209"/>
          </a:xfrm>
        </p:grpSpPr>
        <p:sp>
          <p:nvSpPr>
            <p:cNvPr name="Freeform 3" id="3"/>
            <p:cNvSpPr/>
            <p:nvPr/>
          </p:nvSpPr>
          <p:spPr>
            <a:xfrm flipH="false" flipV="false" rot="0">
              <a:off x="0" y="0"/>
              <a:ext cx="3791436" cy="1997209"/>
            </a:xfrm>
            <a:custGeom>
              <a:avLst/>
              <a:gdLst/>
              <a:ahLst/>
              <a:cxnLst/>
              <a:rect r="r" b="b" t="t" l="l"/>
              <a:pathLst>
                <a:path h="1997209" w="3791436">
                  <a:moveTo>
                    <a:pt x="8067" y="0"/>
                  </a:moveTo>
                  <a:lnTo>
                    <a:pt x="3783369" y="0"/>
                  </a:lnTo>
                  <a:cubicBezTo>
                    <a:pt x="3785508" y="0"/>
                    <a:pt x="3787560" y="850"/>
                    <a:pt x="3789073" y="2363"/>
                  </a:cubicBezTo>
                  <a:cubicBezTo>
                    <a:pt x="3790586" y="3876"/>
                    <a:pt x="3791436" y="5927"/>
                    <a:pt x="3791436" y="8067"/>
                  </a:cubicBezTo>
                  <a:lnTo>
                    <a:pt x="3791436" y="1989142"/>
                  </a:lnTo>
                  <a:cubicBezTo>
                    <a:pt x="3791436" y="1991281"/>
                    <a:pt x="3790586" y="1993333"/>
                    <a:pt x="3789073" y="1994846"/>
                  </a:cubicBezTo>
                  <a:cubicBezTo>
                    <a:pt x="3787560" y="1996359"/>
                    <a:pt x="3785508" y="1997209"/>
                    <a:pt x="3783369" y="1997209"/>
                  </a:cubicBezTo>
                  <a:lnTo>
                    <a:pt x="8067" y="1997209"/>
                  </a:lnTo>
                  <a:cubicBezTo>
                    <a:pt x="5927" y="1997209"/>
                    <a:pt x="3876" y="1996359"/>
                    <a:pt x="2363" y="1994846"/>
                  </a:cubicBezTo>
                  <a:cubicBezTo>
                    <a:pt x="850" y="1993333"/>
                    <a:pt x="0" y="1991281"/>
                    <a:pt x="0" y="1989142"/>
                  </a:cubicBezTo>
                  <a:lnTo>
                    <a:pt x="0" y="8067"/>
                  </a:lnTo>
                  <a:cubicBezTo>
                    <a:pt x="0" y="5927"/>
                    <a:pt x="850" y="3876"/>
                    <a:pt x="2363" y="2363"/>
                  </a:cubicBezTo>
                  <a:cubicBezTo>
                    <a:pt x="3876" y="850"/>
                    <a:pt x="5927" y="0"/>
                    <a:pt x="8067" y="0"/>
                  </a:cubicBezTo>
                  <a:close/>
                </a:path>
              </a:pathLst>
            </a:custGeom>
            <a:solidFill>
              <a:srgbClr val="3A855D"/>
            </a:solidFill>
          </p:spPr>
        </p:sp>
        <p:sp>
          <p:nvSpPr>
            <p:cNvPr name="TextBox 4" id="4"/>
            <p:cNvSpPr txBox="true"/>
            <p:nvPr/>
          </p:nvSpPr>
          <p:spPr>
            <a:xfrm>
              <a:off x="0" y="85725"/>
              <a:ext cx="3791436" cy="1911484"/>
            </a:xfrm>
            <a:prstGeom prst="rect">
              <a:avLst/>
            </a:prstGeom>
          </p:spPr>
          <p:txBody>
            <a:bodyPr anchor="ctr" rtlCol="false" tIns="50800" lIns="50800" bIns="50800" rIns="50800"/>
            <a:lstStyle/>
            <a:p>
              <a:pPr algn="ctr">
                <a:lnSpc>
                  <a:spcPts val="1925"/>
                </a:lnSpc>
              </a:pPr>
            </a:p>
          </p:txBody>
        </p:sp>
      </p:grpSp>
      <p:sp>
        <p:nvSpPr>
          <p:cNvPr name="TextBox 5" id="5"/>
          <p:cNvSpPr txBox="true"/>
          <p:nvPr/>
        </p:nvSpPr>
        <p:spPr>
          <a:xfrm rot="0">
            <a:off x="3830412" y="2730870"/>
            <a:ext cx="10627176" cy="1097279"/>
          </a:xfrm>
          <a:prstGeom prst="rect">
            <a:avLst/>
          </a:prstGeom>
        </p:spPr>
        <p:txBody>
          <a:bodyPr anchor="t" rtlCol="false" tIns="0" lIns="0" bIns="0" rIns="0">
            <a:spAutoFit/>
          </a:bodyPr>
          <a:lstStyle/>
          <a:p>
            <a:pPr algn="ctr">
              <a:lnSpc>
                <a:spcPts val="8159"/>
              </a:lnSpc>
            </a:pPr>
            <a:r>
              <a:rPr lang="en-US" sz="8499" spc="-696">
                <a:solidFill>
                  <a:srgbClr val="F1F0EC"/>
                </a:solidFill>
                <a:latin typeface="Public Sans"/>
                <a:ea typeface="Public Sans"/>
                <a:cs typeface="Public Sans"/>
                <a:sym typeface="Public Sans"/>
              </a:rPr>
              <a:t>Micro-Loans</a:t>
            </a:r>
          </a:p>
        </p:txBody>
      </p:sp>
      <p:sp>
        <p:nvSpPr>
          <p:cNvPr name="TextBox 6" id="6"/>
          <p:cNvSpPr txBox="true"/>
          <p:nvPr/>
        </p:nvSpPr>
        <p:spPr>
          <a:xfrm rot="0">
            <a:off x="4180767" y="4578445"/>
            <a:ext cx="9926465" cy="3348990"/>
          </a:xfrm>
          <a:prstGeom prst="rect">
            <a:avLst/>
          </a:prstGeom>
        </p:spPr>
        <p:txBody>
          <a:bodyPr anchor="t" rtlCol="false" tIns="0" lIns="0" bIns="0" rIns="0">
            <a:spAutoFit/>
          </a:bodyPr>
          <a:lstStyle/>
          <a:p>
            <a:pPr algn="ctr" marL="0" indent="0" lvl="0">
              <a:lnSpc>
                <a:spcPts val="2969"/>
              </a:lnSpc>
              <a:spcBef>
                <a:spcPct val="0"/>
              </a:spcBef>
            </a:pPr>
            <a:r>
              <a:rPr lang="en-US" b="true" sz="2199" spc="131" u="none">
                <a:solidFill>
                  <a:srgbClr val="F1F0EC"/>
                </a:solidFill>
                <a:latin typeface="Public Sans Medium"/>
                <a:ea typeface="Public Sans Medium"/>
                <a:cs typeface="Public Sans Medium"/>
                <a:sym typeface="Public Sans Medium"/>
              </a:rPr>
              <a:t>A microloan is a small amount of money lent to individuals or small businesses, typically ranging from ₹1,000 to ₹1,00,000+ (or $25 to $1,500), to help them start or expand income-generating activities. These loans are often used in developing regions where traditional credit isn't accessible and are commonly offered by microfinance institutions, NGOs, or decentralized finance (DeFi) platforms. They usually don’t require collateral and may have higher interest rates due to risk.</a:t>
            </a:r>
          </a:p>
          <a:p>
            <a:pPr algn="ctr" marL="0" indent="0" lvl="0">
              <a:lnSpc>
                <a:spcPts val="2969"/>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3373036" y="1219200"/>
            <a:ext cx="11702945" cy="1097279"/>
          </a:xfrm>
          <a:prstGeom prst="rect">
            <a:avLst/>
          </a:prstGeom>
        </p:spPr>
        <p:txBody>
          <a:bodyPr anchor="t" rtlCol="false" tIns="0" lIns="0" bIns="0" rIns="0">
            <a:spAutoFit/>
          </a:bodyPr>
          <a:lstStyle/>
          <a:p>
            <a:pPr algn="ctr">
              <a:lnSpc>
                <a:spcPts val="8159"/>
              </a:lnSpc>
            </a:pPr>
            <a:r>
              <a:rPr lang="en-US" sz="8499" spc="-696">
                <a:solidFill>
                  <a:srgbClr val="3A855D"/>
                </a:solidFill>
                <a:latin typeface="Public Sans"/>
                <a:ea typeface="Public Sans"/>
                <a:cs typeface="Public Sans"/>
                <a:sym typeface="Public Sans"/>
              </a:rPr>
              <a:t>Issues in the current market</a:t>
            </a:r>
          </a:p>
        </p:txBody>
      </p:sp>
      <p:grpSp>
        <p:nvGrpSpPr>
          <p:cNvPr name="Group 3" id="3"/>
          <p:cNvGrpSpPr/>
          <p:nvPr/>
        </p:nvGrpSpPr>
        <p:grpSpPr>
          <a:xfrm rot="0">
            <a:off x="1028700" y="4090873"/>
            <a:ext cx="3936783" cy="4986938"/>
            <a:chOff x="0" y="0"/>
            <a:chExt cx="1102601" cy="1396725"/>
          </a:xfrm>
        </p:grpSpPr>
        <p:sp>
          <p:nvSpPr>
            <p:cNvPr name="Freeform 4" id="4"/>
            <p:cNvSpPr/>
            <p:nvPr/>
          </p:nvSpPr>
          <p:spPr>
            <a:xfrm flipH="false" flipV="false" rot="0">
              <a:off x="0" y="0"/>
              <a:ext cx="1102601" cy="1396725"/>
            </a:xfrm>
            <a:custGeom>
              <a:avLst/>
              <a:gdLst/>
              <a:ahLst/>
              <a:cxnLst/>
              <a:rect r="r" b="b" t="t" l="l"/>
              <a:pathLst>
                <a:path h="1396725" w="1102601">
                  <a:moveTo>
                    <a:pt x="29498" y="0"/>
                  </a:moveTo>
                  <a:lnTo>
                    <a:pt x="1073102" y="0"/>
                  </a:lnTo>
                  <a:cubicBezTo>
                    <a:pt x="1080926" y="0"/>
                    <a:pt x="1088429" y="3108"/>
                    <a:pt x="1093961" y="8640"/>
                  </a:cubicBezTo>
                  <a:cubicBezTo>
                    <a:pt x="1099493" y="14172"/>
                    <a:pt x="1102601" y="21675"/>
                    <a:pt x="1102601" y="29498"/>
                  </a:cubicBezTo>
                  <a:lnTo>
                    <a:pt x="1102601" y="1367226"/>
                  </a:lnTo>
                  <a:cubicBezTo>
                    <a:pt x="1102601" y="1383518"/>
                    <a:pt x="1089394" y="1396725"/>
                    <a:pt x="1073102" y="1396725"/>
                  </a:cubicBezTo>
                  <a:lnTo>
                    <a:pt x="29498" y="1396725"/>
                  </a:lnTo>
                  <a:cubicBezTo>
                    <a:pt x="13207" y="1396725"/>
                    <a:pt x="0" y="1383518"/>
                    <a:pt x="0" y="1367226"/>
                  </a:cubicBezTo>
                  <a:lnTo>
                    <a:pt x="0" y="29498"/>
                  </a:lnTo>
                  <a:cubicBezTo>
                    <a:pt x="0" y="13207"/>
                    <a:pt x="13207" y="0"/>
                    <a:pt x="29498" y="0"/>
                  </a:cubicBezTo>
                  <a:close/>
                </a:path>
              </a:pathLst>
            </a:custGeom>
            <a:solidFill>
              <a:srgbClr val="3A855D"/>
            </a:solidFill>
          </p:spPr>
        </p:sp>
        <p:sp>
          <p:nvSpPr>
            <p:cNvPr name="TextBox 5" id="5"/>
            <p:cNvSpPr txBox="true"/>
            <p:nvPr/>
          </p:nvSpPr>
          <p:spPr>
            <a:xfrm>
              <a:off x="0" y="85725"/>
              <a:ext cx="1102601" cy="1311000"/>
            </a:xfrm>
            <a:prstGeom prst="rect">
              <a:avLst/>
            </a:prstGeom>
          </p:spPr>
          <p:txBody>
            <a:bodyPr anchor="ctr" rtlCol="false" tIns="50800" lIns="50800" bIns="50800" rIns="50800"/>
            <a:lstStyle/>
            <a:p>
              <a:pPr algn="ctr">
                <a:lnSpc>
                  <a:spcPts val="1925"/>
                </a:lnSpc>
              </a:pPr>
            </a:p>
          </p:txBody>
        </p:sp>
      </p:grpSp>
      <p:sp>
        <p:nvSpPr>
          <p:cNvPr name="TextBox 6" id="6"/>
          <p:cNvSpPr txBox="true"/>
          <p:nvPr/>
        </p:nvSpPr>
        <p:spPr>
          <a:xfrm rot="0">
            <a:off x="1436191" y="5893779"/>
            <a:ext cx="3118810" cy="2333625"/>
          </a:xfrm>
          <a:prstGeom prst="rect">
            <a:avLst/>
          </a:prstGeom>
        </p:spPr>
        <p:txBody>
          <a:bodyPr anchor="t" rtlCol="false" tIns="0" lIns="0" bIns="0" rIns="0">
            <a:spAutoFit/>
          </a:bodyPr>
          <a:lstStyle/>
          <a:p>
            <a:pPr algn="just" marL="0" indent="0" lvl="0">
              <a:lnSpc>
                <a:spcPts val="2699"/>
              </a:lnSpc>
              <a:spcBef>
                <a:spcPct val="0"/>
              </a:spcBef>
            </a:pPr>
            <a:r>
              <a:rPr lang="en-US" b="true" sz="1999" spc="119" u="none">
                <a:solidFill>
                  <a:srgbClr val="F1F0EC"/>
                </a:solidFill>
                <a:latin typeface="Public Sans Medium"/>
                <a:ea typeface="Public Sans Medium"/>
                <a:cs typeface="Public Sans Medium"/>
                <a:sym typeface="Public Sans Medium"/>
              </a:rPr>
              <a:t>Many borrowers lack stable income or financial literacy, leading to missed repayments and increased risk for lenders.</a:t>
            </a:r>
          </a:p>
        </p:txBody>
      </p:sp>
      <p:grpSp>
        <p:nvGrpSpPr>
          <p:cNvPr name="Group 7" id="7"/>
          <p:cNvGrpSpPr/>
          <p:nvPr/>
        </p:nvGrpSpPr>
        <p:grpSpPr>
          <a:xfrm rot="0">
            <a:off x="5126501" y="4090873"/>
            <a:ext cx="3936783" cy="4986938"/>
            <a:chOff x="0" y="0"/>
            <a:chExt cx="1102601" cy="1396725"/>
          </a:xfrm>
        </p:grpSpPr>
        <p:sp>
          <p:nvSpPr>
            <p:cNvPr name="Freeform 8" id="8"/>
            <p:cNvSpPr/>
            <p:nvPr/>
          </p:nvSpPr>
          <p:spPr>
            <a:xfrm flipH="false" flipV="false" rot="0">
              <a:off x="0" y="0"/>
              <a:ext cx="1102601" cy="1396725"/>
            </a:xfrm>
            <a:custGeom>
              <a:avLst/>
              <a:gdLst/>
              <a:ahLst/>
              <a:cxnLst/>
              <a:rect r="r" b="b" t="t" l="l"/>
              <a:pathLst>
                <a:path h="1396725" w="1102601">
                  <a:moveTo>
                    <a:pt x="29498" y="0"/>
                  </a:moveTo>
                  <a:lnTo>
                    <a:pt x="1073102" y="0"/>
                  </a:lnTo>
                  <a:cubicBezTo>
                    <a:pt x="1080926" y="0"/>
                    <a:pt x="1088429" y="3108"/>
                    <a:pt x="1093961" y="8640"/>
                  </a:cubicBezTo>
                  <a:cubicBezTo>
                    <a:pt x="1099493" y="14172"/>
                    <a:pt x="1102601" y="21675"/>
                    <a:pt x="1102601" y="29498"/>
                  </a:cubicBezTo>
                  <a:lnTo>
                    <a:pt x="1102601" y="1367226"/>
                  </a:lnTo>
                  <a:cubicBezTo>
                    <a:pt x="1102601" y="1383518"/>
                    <a:pt x="1089394" y="1396725"/>
                    <a:pt x="1073102" y="1396725"/>
                  </a:cubicBezTo>
                  <a:lnTo>
                    <a:pt x="29498" y="1396725"/>
                  </a:lnTo>
                  <a:cubicBezTo>
                    <a:pt x="13207" y="1396725"/>
                    <a:pt x="0" y="1383518"/>
                    <a:pt x="0" y="1367226"/>
                  </a:cubicBezTo>
                  <a:lnTo>
                    <a:pt x="0" y="29498"/>
                  </a:lnTo>
                  <a:cubicBezTo>
                    <a:pt x="0" y="13207"/>
                    <a:pt x="13207" y="0"/>
                    <a:pt x="29498" y="0"/>
                  </a:cubicBezTo>
                  <a:close/>
                </a:path>
              </a:pathLst>
            </a:custGeom>
            <a:solidFill>
              <a:srgbClr val="3A855D"/>
            </a:solidFill>
          </p:spPr>
        </p:sp>
        <p:sp>
          <p:nvSpPr>
            <p:cNvPr name="TextBox 9" id="9"/>
            <p:cNvSpPr txBox="true"/>
            <p:nvPr/>
          </p:nvSpPr>
          <p:spPr>
            <a:xfrm>
              <a:off x="0" y="85725"/>
              <a:ext cx="1102601" cy="1311000"/>
            </a:xfrm>
            <a:prstGeom prst="rect">
              <a:avLst/>
            </a:prstGeom>
          </p:spPr>
          <p:txBody>
            <a:bodyPr anchor="ctr" rtlCol="false" tIns="50800" lIns="50800" bIns="50800" rIns="50800"/>
            <a:lstStyle/>
            <a:p>
              <a:pPr algn="ctr">
                <a:lnSpc>
                  <a:spcPts val="1925"/>
                </a:lnSpc>
              </a:pPr>
            </a:p>
          </p:txBody>
        </p:sp>
      </p:grpSp>
      <p:grpSp>
        <p:nvGrpSpPr>
          <p:cNvPr name="Group 10" id="10"/>
          <p:cNvGrpSpPr/>
          <p:nvPr/>
        </p:nvGrpSpPr>
        <p:grpSpPr>
          <a:xfrm rot="0">
            <a:off x="9224509" y="4090873"/>
            <a:ext cx="3936783" cy="4986938"/>
            <a:chOff x="0" y="0"/>
            <a:chExt cx="1102601" cy="1396725"/>
          </a:xfrm>
        </p:grpSpPr>
        <p:sp>
          <p:nvSpPr>
            <p:cNvPr name="Freeform 11" id="11"/>
            <p:cNvSpPr/>
            <p:nvPr/>
          </p:nvSpPr>
          <p:spPr>
            <a:xfrm flipH="false" flipV="false" rot="0">
              <a:off x="0" y="0"/>
              <a:ext cx="1102601" cy="1396725"/>
            </a:xfrm>
            <a:custGeom>
              <a:avLst/>
              <a:gdLst/>
              <a:ahLst/>
              <a:cxnLst/>
              <a:rect r="r" b="b" t="t" l="l"/>
              <a:pathLst>
                <a:path h="1396725" w="1102601">
                  <a:moveTo>
                    <a:pt x="29498" y="0"/>
                  </a:moveTo>
                  <a:lnTo>
                    <a:pt x="1073102" y="0"/>
                  </a:lnTo>
                  <a:cubicBezTo>
                    <a:pt x="1080926" y="0"/>
                    <a:pt x="1088429" y="3108"/>
                    <a:pt x="1093961" y="8640"/>
                  </a:cubicBezTo>
                  <a:cubicBezTo>
                    <a:pt x="1099493" y="14172"/>
                    <a:pt x="1102601" y="21675"/>
                    <a:pt x="1102601" y="29498"/>
                  </a:cubicBezTo>
                  <a:lnTo>
                    <a:pt x="1102601" y="1367226"/>
                  </a:lnTo>
                  <a:cubicBezTo>
                    <a:pt x="1102601" y="1383518"/>
                    <a:pt x="1089394" y="1396725"/>
                    <a:pt x="1073102" y="1396725"/>
                  </a:cubicBezTo>
                  <a:lnTo>
                    <a:pt x="29498" y="1396725"/>
                  </a:lnTo>
                  <a:cubicBezTo>
                    <a:pt x="13207" y="1396725"/>
                    <a:pt x="0" y="1383518"/>
                    <a:pt x="0" y="1367226"/>
                  </a:cubicBezTo>
                  <a:lnTo>
                    <a:pt x="0" y="29498"/>
                  </a:lnTo>
                  <a:cubicBezTo>
                    <a:pt x="0" y="13207"/>
                    <a:pt x="13207" y="0"/>
                    <a:pt x="29498" y="0"/>
                  </a:cubicBezTo>
                  <a:close/>
                </a:path>
              </a:pathLst>
            </a:custGeom>
            <a:solidFill>
              <a:srgbClr val="3A855D"/>
            </a:solidFill>
          </p:spPr>
        </p:sp>
        <p:sp>
          <p:nvSpPr>
            <p:cNvPr name="TextBox 12" id="12"/>
            <p:cNvSpPr txBox="true"/>
            <p:nvPr/>
          </p:nvSpPr>
          <p:spPr>
            <a:xfrm>
              <a:off x="0" y="85725"/>
              <a:ext cx="1102601" cy="1311000"/>
            </a:xfrm>
            <a:prstGeom prst="rect">
              <a:avLst/>
            </a:prstGeom>
          </p:spPr>
          <p:txBody>
            <a:bodyPr anchor="ctr" rtlCol="false" tIns="50800" lIns="50800" bIns="50800" rIns="50800"/>
            <a:lstStyle/>
            <a:p>
              <a:pPr algn="ctr">
                <a:lnSpc>
                  <a:spcPts val="1925"/>
                </a:lnSpc>
              </a:pPr>
            </a:p>
          </p:txBody>
        </p:sp>
      </p:grpSp>
      <p:grpSp>
        <p:nvGrpSpPr>
          <p:cNvPr name="Group 13" id="13"/>
          <p:cNvGrpSpPr/>
          <p:nvPr/>
        </p:nvGrpSpPr>
        <p:grpSpPr>
          <a:xfrm rot="0">
            <a:off x="13322517" y="4090873"/>
            <a:ext cx="3936783" cy="4986938"/>
            <a:chOff x="0" y="0"/>
            <a:chExt cx="1102601" cy="1396725"/>
          </a:xfrm>
        </p:grpSpPr>
        <p:sp>
          <p:nvSpPr>
            <p:cNvPr name="Freeform 14" id="14"/>
            <p:cNvSpPr/>
            <p:nvPr/>
          </p:nvSpPr>
          <p:spPr>
            <a:xfrm flipH="false" flipV="false" rot="0">
              <a:off x="0" y="0"/>
              <a:ext cx="1102601" cy="1396725"/>
            </a:xfrm>
            <a:custGeom>
              <a:avLst/>
              <a:gdLst/>
              <a:ahLst/>
              <a:cxnLst/>
              <a:rect r="r" b="b" t="t" l="l"/>
              <a:pathLst>
                <a:path h="1396725" w="1102601">
                  <a:moveTo>
                    <a:pt x="29498" y="0"/>
                  </a:moveTo>
                  <a:lnTo>
                    <a:pt x="1073102" y="0"/>
                  </a:lnTo>
                  <a:cubicBezTo>
                    <a:pt x="1080926" y="0"/>
                    <a:pt x="1088429" y="3108"/>
                    <a:pt x="1093961" y="8640"/>
                  </a:cubicBezTo>
                  <a:cubicBezTo>
                    <a:pt x="1099493" y="14172"/>
                    <a:pt x="1102601" y="21675"/>
                    <a:pt x="1102601" y="29498"/>
                  </a:cubicBezTo>
                  <a:lnTo>
                    <a:pt x="1102601" y="1367226"/>
                  </a:lnTo>
                  <a:cubicBezTo>
                    <a:pt x="1102601" y="1383518"/>
                    <a:pt x="1089394" y="1396725"/>
                    <a:pt x="1073102" y="1396725"/>
                  </a:cubicBezTo>
                  <a:lnTo>
                    <a:pt x="29498" y="1396725"/>
                  </a:lnTo>
                  <a:cubicBezTo>
                    <a:pt x="13207" y="1396725"/>
                    <a:pt x="0" y="1383518"/>
                    <a:pt x="0" y="1367226"/>
                  </a:cubicBezTo>
                  <a:lnTo>
                    <a:pt x="0" y="29498"/>
                  </a:lnTo>
                  <a:cubicBezTo>
                    <a:pt x="0" y="13207"/>
                    <a:pt x="13207" y="0"/>
                    <a:pt x="29498" y="0"/>
                  </a:cubicBezTo>
                  <a:close/>
                </a:path>
              </a:pathLst>
            </a:custGeom>
            <a:solidFill>
              <a:srgbClr val="3A855D"/>
            </a:solidFill>
          </p:spPr>
        </p:sp>
        <p:sp>
          <p:nvSpPr>
            <p:cNvPr name="TextBox 15" id="15"/>
            <p:cNvSpPr txBox="true"/>
            <p:nvPr/>
          </p:nvSpPr>
          <p:spPr>
            <a:xfrm>
              <a:off x="0" y="85725"/>
              <a:ext cx="1102601" cy="1311000"/>
            </a:xfrm>
            <a:prstGeom prst="rect">
              <a:avLst/>
            </a:prstGeom>
          </p:spPr>
          <p:txBody>
            <a:bodyPr anchor="ctr" rtlCol="false" tIns="50800" lIns="50800" bIns="50800" rIns="50800"/>
            <a:lstStyle/>
            <a:p>
              <a:pPr algn="ctr">
                <a:lnSpc>
                  <a:spcPts val="1925"/>
                </a:lnSpc>
              </a:pPr>
            </a:p>
          </p:txBody>
        </p:sp>
      </p:grpSp>
      <p:sp>
        <p:nvSpPr>
          <p:cNvPr name="TextBox 16" id="16"/>
          <p:cNvSpPr txBox="true"/>
          <p:nvPr/>
        </p:nvSpPr>
        <p:spPr>
          <a:xfrm rot="0">
            <a:off x="1548660" y="4467887"/>
            <a:ext cx="3007836" cy="1115188"/>
          </a:xfrm>
          <a:prstGeom prst="rect">
            <a:avLst/>
          </a:prstGeom>
        </p:spPr>
        <p:txBody>
          <a:bodyPr anchor="t" rtlCol="false" tIns="0" lIns="0" bIns="0" rIns="0">
            <a:spAutoFit/>
          </a:bodyPr>
          <a:lstStyle/>
          <a:p>
            <a:pPr algn="ctr">
              <a:lnSpc>
                <a:spcPts val="4224"/>
              </a:lnSpc>
            </a:pPr>
            <a:r>
              <a:rPr lang="en-US" sz="4400" spc="-360">
                <a:solidFill>
                  <a:srgbClr val="F1F0EC"/>
                </a:solidFill>
                <a:latin typeface="Public Sans"/>
                <a:ea typeface="Public Sans"/>
                <a:cs typeface="Public Sans"/>
                <a:sym typeface="Public Sans"/>
              </a:rPr>
              <a:t>High Default Rates</a:t>
            </a:r>
          </a:p>
        </p:txBody>
      </p:sp>
      <p:sp>
        <p:nvSpPr>
          <p:cNvPr name="TextBox 17" id="17"/>
          <p:cNvSpPr txBox="true"/>
          <p:nvPr/>
        </p:nvSpPr>
        <p:spPr>
          <a:xfrm rot="0">
            <a:off x="5534199" y="5893779"/>
            <a:ext cx="3118810" cy="2667000"/>
          </a:xfrm>
          <a:prstGeom prst="rect">
            <a:avLst/>
          </a:prstGeom>
        </p:spPr>
        <p:txBody>
          <a:bodyPr anchor="t" rtlCol="false" tIns="0" lIns="0" bIns="0" rIns="0">
            <a:spAutoFit/>
          </a:bodyPr>
          <a:lstStyle/>
          <a:p>
            <a:pPr algn="just" marL="0" indent="0" lvl="0">
              <a:lnSpc>
                <a:spcPts val="2699"/>
              </a:lnSpc>
              <a:spcBef>
                <a:spcPct val="0"/>
              </a:spcBef>
            </a:pPr>
            <a:r>
              <a:rPr lang="en-US" b="true" sz="1999" spc="119">
                <a:solidFill>
                  <a:srgbClr val="F1F0EC"/>
                </a:solidFill>
                <a:latin typeface="Public Sans Medium"/>
                <a:ea typeface="Public Sans Medium"/>
                <a:cs typeface="Public Sans Medium"/>
                <a:sym typeface="Public Sans Medium"/>
              </a:rPr>
              <a:t>Mic</a:t>
            </a:r>
            <a:r>
              <a:rPr lang="en-US" b="true" sz="1999" spc="119" u="none">
                <a:solidFill>
                  <a:srgbClr val="F1F0EC"/>
                </a:solidFill>
                <a:latin typeface="Public Sans Medium"/>
                <a:ea typeface="Public Sans Medium"/>
                <a:cs typeface="Public Sans Medium"/>
                <a:sym typeface="Public Sans Medium"/>
              </a:rPr>
              <a:t>rofinance institutions often struggle to scale due to funding constraints, limiting their ability to serve more borrowers or offer competitive interest rates.</a:t>
            </a:r>
          </a:p>
        </p:txBody>
      </p:sp>
      <p:sp>
        <p:nvSpPr>
          <p:cNvPr name="TextBox 18" id="18"/>
          <p:cNvSpPr txBox="true"/>
          <p:nvPr/>
        </p:nvSpPr>
        <p:spPr>
          <a:xfrm rot="0">
            <a:off x="5175755" y="4382543"/>
            <a:ext cx="3838274" cy="1115187"/>
          </a:xfrm>
          <a:prstGeom prst="rect">
            <a:avLst/>
          </a:prstGeom>
        </p:spPr>
        <p:txBody>
          <a:bodyPr anchor="t" rtlCol="false" tIns="0" lIns="0" bIns="0" rIns="0">
            <a:spAutoFit/>
          </a:bodyPr>
          <a:lstStyle/>
          <a:p>
            <a:pPr algn="ctr">
              <a:lnSpc>
                <a:spcPts val="4224"/>
              </a:lnSpc>
            </a:pPr>
            <a:r>
              <a:rPr lang="en-US" sz="4400" spc="-360">
                <a:solidFill>
                  <a:srgbClr val="F1F0EC"/>
                </a:solidFill>
                <a:latin typeface="Public Sans"/>
                <a:ea typeface="Public Sans"/>
                <a:cs typeface="Public Sans"/>
                <a:sym typeface="Public Sans"/>
              </a:rPr>
              <a:t>Limited Access to Capital</a:t>
            </a:r>
          </a:p>
        </p:txBody>
      </p:sp>
      <p:sp>
        <p:nvSpPr>
          <p:cNvPr name="TextBox 19" id="19"/>
          <p:cNvSpPr txBox="true"/>
          <p:nvPr/>
        </p:nvSpPr>
        <p:spPr>
          <a:xfrm rot="0">
            <a:off x="9634783" y="5893779"/>
            <a:ext cx="3118810" cy="3000375"/>
          </a:xfrm>
          <a:prstGeom prst="rect">
            <a:avLst/>
          </a:prstGeom>
        </p:spPr>
        <p:txBody>
          <a:bodyPr anchor="t" rtlCol="false" tIns="0" lIns="0" bIns="0" rIns="0">
            <a:spAutoFit/>
          </a:bodyPr>
          <a:lstStyle/>
          <a:p>
            <a:pPr algn="just" marL="0" indent="0" lvl="0">
              <a:lnSpc>
                <a:spcPts val="2699"/>
              </a:lnSpc>
              <a:spcBef>
                <a:spcPct val="0"/>
              </a:spcBef>
            </a:pPr>
            <a:r>
              <a:rPr lang="en-US" b="true" sz="1999" spc="119">
                <a:solidFill>
                  <a:srgbClr val="F1F0EC"/>
                </a:solidFill>
                <a:latin typeface="Public Sans Medium"/>
                <a:ea typeface="Public Sans Medium"/>
                <a:cs typeface="Public Sans Medium"/>
                <a:sym typeface="Public Sans Medium"/>
              </a:rPr>
              <a:t>T</a:t>
            </a:r>
            <a:r>
              <a:rPr lang="en-US" b="true" sz="1999" spc="119" u="none">
                <a:solidFill>
                  <a:srgbClr val="F1F0EC"/>
                </a:solidFill>
                <a:latin typeface="Public Sans Medium"/>
                <a:ea typeface="Public Sans Medium"/>
                <a:cs typeface="Public Sans Medium"/>
                <a:sym typeface="Public Sans Medium"/>
              </a:rPr>
              <a:t>o cover operational costs and defaults, microloans often carry interest rates significantly higher than traditional loans, which can trap borrowers in debt cycles.</a:t>
            </a:r>
          </a:p>
        </p:txBody>
      </p:sp>
      <p:sp>
        <p:nvSpPr>
          <p:cNvPr name="TextBox 20" id="20"/>
          <p:cNvSpPr txBox="true"/>
          <p:nvPr/>
        </p:nvSpPr>
        <p:spPr>
          <a:xfrm rot="0">
            <a:off x="9488107" y="4382544"/>
            <a:ext cx="3265486" cy="1115187"/>
          </a:xfrm>
          <a:prstGeom prst="rect">
            <a:avLst/>
          </a:prstGeom>
        </p:spPr>
        <p:txBody>
          <a:bodyPr anchor="t" rtlCol="false" tIns="0" lIns="0" bIns="0" rIns="0">
            <a:spAutoFit/>
          </a:bodyPr>
          <a:lstStyle/>
          <a:p>
            <a:pPr algn="ctr">
              <a:lnSpc>
                <a:spcPts val="4224"/>
              </a:lnSpc>
            </a:pPr>
            <a:r>
              <a:rPr lang="en-US" sz="4400" spc="-360">
                <a:solidFill>
                  <a:srgbClr val="F1F0EC"/>
                </a:solidFill>
                <a:latin typeface="Public Sans"/>
                <a:ea typeface="Public Sans"/>
                <a:cs typeface="Public Sans"/>
                <a:sym typeface="Public Sans"/>
              </a:rPr>
              <a:t>High Interest Rates</a:t>
            </a:r>
          </a:p>
        </p:txBody>
      </p:sp>
      <p:sp>
        <p:nvSpPr>
          <p:cNvPr name="TextBox 21" id="21"/>
          <p:cNvSpPr txBox="true"/>
          <p:nvPr/>
        </p:nvSpPr>
        <p:spPr>
          <a:xfrm rot="0">
            <a:off x="13732792" y="5893779"/>
            <a:ext cx="3118810" cy="2667000"/>
          </a:xfrm>
          <a:prstGeom prst="rect">
            <a:avLst/>
          </a:prstGeom>
        </p:spPr>
        <p:txBody>
          <a:bodyPr anchor="t" rtlCol="false" tIns="0" lIns="0" bIns="0" rIns="0">
            <a:spAutoFit/>
          </a:bodyPr>
          <a:lstStyle/>
          <a:p>
            <a:pPr algn="just" marL="0" indent="0" lvl="0">
              <a:lnSpc>
                <a:spcPts val="2699"/>
              </a:lnSpc>
              <a:spcBef>
                <a:spcPct val="0"/>
              </a:spcBef>
            </a:pPr>
            <a:r>
              <a:rPr lang="en-US" b="true" sz="1999" spc="119">
                <a:solidFill>
                  <a:srgbClr val="F1F0EC"/>
                </a:solidFill>
                <a:latin typeface="Public Sans Medium"/>
                <a:ea typeface="Public Sans Medium"/>
                <a:cs typeface="Public Sans Medium"/>
                <a:sym typeface="Public Sans Medium"/>
              </a:rPr>
              <a:t>Inad</a:t>
            </a:r>
            <a:r>
              <a:rPr lang="en-US" b="true" sz="1999" spc="119" u="none">
                <a:solidFill>
                  <a:srgbClr val="F1F0EC"/>
                </a:solidFill>
                <a:latin typeface="Public Sans Medium"/>
                <a:ea typeface="Public Sans Medium"/>
                <a:cs typeface="Public Sans Medium"/>
                <a:sym typeface="Public Sans Medium"/>
              </a:rPr>
              <a:t>equate KYC processes, especially in rural or digitally underserved areas, lead to fraudulent applications or ghost borrowers, increasing losses for lenders.</a:t>
            </a:r>
          </a:p>
        </p:txBody>
      </p:sp>
      <p:sp>
        <p:nvSpPr>
          <p:cNvPr name="TextBox 22" id="22"/>
          <p:cNvSpPr txBox="true"/>
          <p:nvPr/>
        </p:nvSpPr>
        <p:spPr>
          <a:xfrm rot="0">
            <a:off x="13322517" y="4283292"/>
            <a:ext cx="3888458" cy="1648587"/>
          </a:xfrm>
          <a:prstGeom prst="rect">
            <a:avLst/>
          </a:prstGeom>
        </p:spPr>
        <p:txBody>
          <a:bodyPr anchor="t" rtlCol="false" tIns="0" lIns="0" bIns="0" rIns="0">
            <a:spAutoFit/>
          </a:bodyPr>
          <a:lstStyle/>
          <a:p>
            <a:pPr algn="ctr">
              <a:lnSpc>
                <a:spcPts val="4224"/>
              </a:lnSpc>
            </a:pPr>
            <a:r>
              <a:rPr lang="en-US" sz="4400" spc="-360">
                <a:solidFill>
                  <a:srgbClr val="F1F0EC"/>
                </a:solidFill>
                <a:latin typeface="Public Sans"/>
                <a:ea typeface="Public Sans"/>
                <a:cs typeface="Public Sans"/>
                <a:sym typeface="Public Sans"/>
              </a:rPr>
              <a:t> Identity Verification Issues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028700" y="1124623"/>
            <a:ext cx="4494107" cy="3922955"/>
            <a:chOff x="0" y="0"/>
            <a:chExt cx="1258694" cy="1098728"/>
          </a:xfrm>
        </p:grpSpPr>
        <p:sp>
          <p:nvSpPr>
            <p:cNvPr name="Freeform 3" id="3"/>
            <p:cNvSpPr/>
            <p:nvPr/>
          </p:nvSpPr>
          <p:spPr>
            <a:xfrm flipH="false" flipV="false" rot="0">
              <a:off x="0" y="0"/>
              <a:ext cx="1258694" cy="1098728"/>
            </a:xfrm>
            <a:custGeom>
              <a:avLst/>
              <a:gdLst/>
              <a:ahLst/>
              <a:cxnLst/>
              <a:rect r="r" b="b" t="t" l="l"/>
              <a:pathLst>
                <a:path h="1098728" w="1258694">
                  <a:moveTo>
                    <a:pt x="25840" y="0"/>
                  </a:moveTo>
                  <a:lnTo>
                    <a:pt x="1232854" y="0"/>
                  </a:lnTo>
                  <a:cubicBezTo>
                    <a:pt x="1239707" y="0"/>
                    <a:pt x="1246280" y="2722"/>
                    <a:pt x="1251126" y="7568"/>
                  </a:cubicBezTo>
                  <a:cubicBezTo>
                    <a:pt x="1255972" y="12414"/>
                    <a:pt x="1258694" y="18987"/>
                    <a:pt x="1258694" y="25840"/>
                  </a:cubicBezTo>
                  <a:lnTo>
                    <a:pt x="1258694" y="1072888"/>
                  </a:lnTo>
                  <a:cubicBezTo>
                    <a:pt x="1258694" y="1087159"/>
                    <a:pt x="1247125" y="1098728"/>
                    <a:pt x="1232854" y="1098728"/>
                  </a:cubicBezTo>
                  <a:lnTo>
                    <a:pt x="25840" y="1098728"/>
                  </a:lnTo>
                  <a:cubicBezTo>
                    <a:pt x="11569" y="1098728"/>
                    <a:pt x="0" y="1087159"/>
                    <a:pt x="0" y="1072888"/>
                  </a:cubicBezTo>
                  <a:lnTo>
                    <a:pt x="0" y="25840"/>
                  </a:lnTo>
                  <a:cubicBezTo>
                    <a:pt x="0" y="11569"/>
                    <a:pt x="11569" y="0"/>
                    <a:pt x="25840" y="0"/>
                  </a:cubicBezTo>
                  <a:close/>
                </a:path>
              </a:pathLst>
            </a:custGeom>
            <a:solidFill>
              <a:srgbClr val="3A855D"/>
            </a:solidFill>
          </p:spPr>
        </p:sp>
        <p:sp>
          <p:nvSpPr>
            <p:cNvPr name="TextBox 4" id="4"/>
            <p:cNvSpPr txBox="true"/>
            <p:nvPr/>
          </p:nvSpPr>
          <p:spPr>
            <a:xfrm>
              <a:off x="0" y="85725"/>
              <a:ext cx="1258694" cy="1013003"/>
            </a:xfrm>
            <a:prstGeom prst="rect">
              <a:avLst/>
            </a:prstGeom>
          </p:spPr>
          <p:txBody>
            <a:bodyPr anchor="ctr" rtlCol="false" tIns="50800" lIns="50800" bIns="50800" rIns="50800"/>
            <a:lstStyle/>
            <a:p>
              <a:pPr algn="ctr">
                <a:lnSpc>
                  <a:spcPts val="1925"/>
                </a:lnSpc>
              </a:pPr>
            </a:p>
          </p:txBody>
        </p:sp>
      </p:grpSp>
      <p:grpSp>
        <p:nvGrpSpPr>
          <p:cNvPr name="Group 5" id="5"/>
          <p:cNvGrpSpPr/>
          <p:nvPr/>
        </p:nvGrpSpPr>
        <p:grpSpPr>
          <a:xfrm rot="0">
            <a:off x="1028700" y="5239423"/>
            <a:ext cx="4494107" cy="3922955"/>
            <a:chOff x="0" y="0"/>
            <a:chExt cx="1258694" cy="1098728"/>
          </a:xfrm>
        </p:grpSpPr>
        <p:sp>
          <p:nvSpPr>
            <p:cNvPr name="Freeform 6" id="6"/>
            <p:cNvSpPr/>
            <p:nvPr/>
          </p:nvSpPr>
          <p:spPr>
            <a:xfrm flipH="false" flipV="false" rot="0">
              <a:off x="0" y="0"/>
              <a:ext cx="1258694" cy="1098728"/>
            </a:xfrm>
            <a:custGeom>
              <a:avLst/>
              <a:gdLst/>
              <a:ahLst/>
              <a:cxnLst/>
              <a:rect r="r" b="b" t="t" l="l"/>
              <a:pathLst>
                <a:path h="1098728" w="1258694">
                  <a:moveTo>
                    <a:pt x="25840" y="0"/>
                  </a:moveTo>
                  <a:lnTo>
                    <a:pt x="1232854" y="0"/>
                  </a:lnTo>
                  <a:cubicBezTo>
                    <a:pt x="1239707" y="0"/>
                    <a:pt x="1246280" y="2722"/>
                    <a:pt x="1251126" y="7568"/>
                  </a:cubicBezTo>
                  <a:cubicBezTo>
                    <a:pt x="1255972" y="12414"/>
                    <a:pt x="1258694" y="18987"/>
                    <a:pt x="1258694" y="25840"/>
                  </a:cubicBezTo>
                  <a:lnTo>
                    <a:pt x="1258694" y="1072888"/>
                  </a:lnTo>
                  <a:cubicBezTo>
                    <a:pt x="1258694" y="1087159"/>
                    <a:pt x="1247125" y="1098728"/>
                    <a:pt x="1232854" y="1098728"/>
                  </a:cubicBezTo>
                  <a:lnTo>
                    <a:pt x="25840" y="1098728"/>
                  </a:lnTo>
                  <a:cubicBezTo>
                    <a:pt x="11569" y="1098728"/>
                    <a:pt x="0" y="1087159"/>
                    <a:pt x="0" y="1072888"/>
                  </a:cubicBezTo>
                  <a:lnTo>
                    <a:pt x="0" y="25840"/>
                  </a:lnTo>
                  <a:cubicBezTo>
                    <a:pt x="0" y="11569"/>
                    <a:pt x="11569" y="0"/>
                    <a:pt x="25840" y="0"/>
                  </a:cubicBezTo>
                  <a:close/>
                </a:path>
              </a:pathLst>
            </a:custGeom>
            <a:solidFill>
              <a:srgbClr val="3A855D"/>
            </a:solidFill>
          </p:spPr>
        </p:sp>
        <p:sp>
          <p:nvSpPr>
            <p:cNvPr name="TextBox 7" id="7"/>
            <p:cNvSpPr txBox="true"/>
            <p:nvPr/>
          </p:nvSpPr>
          <p:spPr>
            <a:xfrm>
              <a:off x="0" y="85725"/>
              <a:ext cx="1258694" cy="1013003"/>
            </a:xfrm>
            <a:prstGeom prst="rect">
              <a:avLst/>
            </a:prstGeom>
          </p:spPr>
          <p:txBody>
            <a:bodyPr anchor="ctr" rtlCol="false" tIns="50800" lIns="50800" bIns="50800" rIns="50800"/>
            <a:lstStyle/>
            <a:p>
              <a:pPr algn="ctr">
                <a:lnSpc>
                  <a:spcPts val="1925"/>
                </a:lnSpc>
              </a:pPr>
            </a:p>
          </p:txBody>
        </p:sp>
      </p:grpSp>
      <p:grpSp>
        <p:nvGrpSpPr>
          <p:cNvPr name="Group 8" id="8"/>
          <p:cNvGrpSpPr/>
          <p:nvPr/>
        </p:nvGrpSpPr>
        <p:grpSpPr>
          <a:xfrm rot="0">
            <a:off x="12761288" y="1124623"/>
            <a:ext cx="4494107" cy="3922955"/>
            <a:chOff x="0" y="0"/>
            <a:chExt cx="1258694" cy="1098728"/>
          </a:xfrm>
        </p:grpSpPr>
        <p:sp>
          <p:nvSpPr>
            <p:cNvPr name="Freeform 9" id="9"/>
            <p:cNvSpPr/>
            <p:nvPr/>
          </p:nvSpPr>
          <p:spPr>
            <a:xfrm flipH="false" flipV="false" rot="0">
              <a:off x="0" y="0"/>
              <a:ext cx="1258694" cy="1098728"/>
            </a:xfrm>
            <a:custGeom>
              <a:avLst/>
              <a:gdLst/>
              <a:ahLst/>
              <a:cxnLst/>
              <a:rect r="r" b="b" t="t" l="l"/>
              <a:pathLst>
                <a:path h="1098728" w="1258694">
                  <a:moveTo>
                    <a:pt x="25840" y="0"/>
                  </a:moveTo>
                  <a:lnTo>
                    <a:pt x="1232854" y="0"/>
                  </a:lnTo>
                  <a:cubicBezTo>
                    <a:pt x="1239707" y="0"/>
                    <a:pt x="1246280" y="2722"/>
                    <a:pt x="1251126" y="7568"/>
                  </a:cubicBezTo>
                  <a:cubicBezTo>
                    <a:pt x="1255972" y="12414"/>
                    <a:pt x="1258694" y="18987"/>
                    <a:pt x="1258694" y="25840"/>
                  </a:cubicBezTo>
                  <a:lnTo>
                    <a:pt x="1258694" y="1072888"/>
                  </a:lnTo>
                  <a:cubicBezTo>
                    <a:pt x="1258694" y="1087159"/>
                    <a:pt x="1247125" y="1098728"/>
                    <a:pt x="1232854" y="1098728"/>
                  </a:cubicBezTo>
                  <a:lnTo>
                    <a:pt x="25840" y="1098728"/>
                  </a:lnTo>
                  <a:cubicBezTo>
                    <a:pt x="11569" y="1098728"/>
                    <a:pt x="0" y="1087159"/>
                    <a:pt x="0" y="1072888"/>
                  </a:cubicBezTo>
                  <a:lnTo>
                    <a:pt x="0" y="25840"/>
                  </a:lnTo>
                  <a:cubicBezTo>
                    <a:pt x="0" y="11569"/>
                    <a:pt x="11569" y="0"/>
                    <a:pt x="25840" y="0"/>
                  </a:cubicBezTo>
                  <a:close/>
                </a:path>
              </a:pathLst>
            </a:custGeom>
            <a:solidFill>
              <a:srgbClr val="3A855D"/>
            </a:solidFill>
          </p:spPr>
        </p:sp>
        <p:sp>
          <p:nvSpPr>
            <p:cNvPr name="TextBox 10" id="10"/>
            <p:cNvSpPr txBox="true"/>
            <p:nvPr/>
          </p:nvSpPr>
          <p:spPr>
            <a:xfrm>
              <a:off x="0" y="85725"/>
              <a:ext cx="1258694" cy="1013003"/>
            </a:xfrm>
            <a:prstGeom prst="rect">
              <a:avLst/>
            </a:prstGeom>
          </p:spPr>
          <p:txBody>
            <a:bodyPr anchor="ctr" rtlCol="false" tIns="50800" lIns="50800" bIns="50800" rIns="50800"/>
            <a:lstStyle/>
            <a:p>
              <a:pPr algn="ctr">
                <a:lnSpc>
                  <a:spcPts val="1925"/>
                </a:lnSpc>
              </a:pPr>
            </a:p>
          </p:txBody>
        </p:sp>
      </p:grpSp>
      <p:grpSp>
        <p:nvGrpSpPr>
          <p:cNvPr name="Group 11" id="11"/>
          <p:cNvGrpSpPr/>
          <p:nvPr/>
        </p:nvGrpSpPr>
        <p:grpSpPr>
          <a:xfrm rot="0">
            <a:off x="12761288" y="5239423"/>
            <a:ext cx="4494107" cy="3922955"/>
            <a:chOff x="0" y="0"/>
            <a:chExt cx="1258694" cy="1098728"/>
          </a:xfrm>
        </p:grpSpPr>
        <p:sp>
          <p:nvSpPr>
            <p:cNvPr name="Freeform 12" id="12"/>
            <p:cNvSpPr/>
            <p:nvPr/>
          </p:nvSpPr>
          <p:spPr>
            <a:xfrm flipH="false" flipV="false" rot="0">
              <a:off x="0" y="0"/>
              <a:ext cx="1258694" cy="1098728"/>
            </a:xfrm>
            <a:custGeom>
              <a:avLst/>
              <a:gdLst/>
              <a:ahLst/>
              <a:cxnLst/>
              <a:rect r="r" b="b" t="t" l="l"/>
              <a:pathLst>
                <a:path h="1098728" w="1258694">
                  <a:moveTo>
                    <a:pt x="25840" y="0"/>
                  </a:moveTo>
                  <a:lnTo>
                    <a:pt x="1232854" y="0"/>
                  </a:lnTo>
                  <a:cubicBezTo>
                    <a:pt x="1239707" y="0"/>
                    <a:pt x="1246280" y="2722"/>
                    <a:pt x="1251126" y="7568"/>
                  </a:cubicBezTo>
                  <a:cubicBezTo>
                    <a:pt x="1255972" y="12414"/>
                    <a:pt x="1258694" y="18987"/>
                    <a:pt x="1258694" y="25840"/>
                  </a:cubicBezTo>
                  <a:lnTo>
                    <a:pt x="1258694" y="1072888"/>
                  </a:lnTo>
                  <a:cubicBezTo>
                    <a:pt x="1258694" y="1087159"/>
                    <a:pt x="1247125" y="1098728"/>
                    <a:pt x="1232854" y="1098728"/>
                  </a:cubicBezTo>
                  <a:lnTo>
                    <a:pt x="25840" y="1098728"/>
                  </a:lnTo>
                  <a:cubicBezTo>
                    <a:pt x="11569" y="1098728"/>
                    <a:pt x="0" y="1087159"/>
                    <a:pt x="0" y="1072888"/>
                  </a:cubicBezTo>
                  <a:lnTo>
                    <a:pt x="0" y="25840"/>
                  </a:lnTo>
                  <a:cubicBezTo>
                    <a:pt x="0" y="11569"/>
                    <a:pt x="11569" y="0"/>
                    <a:pt x="25840" y="0"/>
                  </a:cubicBezTo>
                  <a:close/>
                </a:path>
              </a:pathLst>
            </a:custGeom>
            <a:solidFill>
              <a:srgbClr val="3A855D"/>
            </a:solidFill>
          </p:spPr>
        </p:sp>
        <p:sp>
          <p:nvSpPr>
            <p:cNvPr name="TextBox 13" id="13"/>
            <p:cNvSpPr txBox="true"/>
            <p:nvPr/>
          </p:nvSpPr>
          <p:spPr>
            <a:xfrm>
              <a:off x="0" y="85725"/>
              <a:ext cx="1258694" cy="1013003"/>
            </a:xfrm>
            <a:prstGeom prst="rect">
              <a:avLst/>
            </a:prstGeom>
          </p:spPr>
          <p:txBody>
            <a:bodyPr anchor="ctr" rtlCol="false" tIns="50800" lIns="50800" bIns="50800" rIns="50800"/>
            <a:lstStyle/>
            <a:p>
              <a:pPr algn="ctr">
                <a:lnSpc>
                  <a:spcPts val="1925"/>
                </a:lnSpc>
              </a:pPr>
            </a:p>
          </p:txBody>
        </p:sp>
      </p:grpSp>
      <p:sp>
        <p:nvSpPr>
          <p:cNvPr name="Freeform 14" id="14"/>
          <p:cNvSpPr/>
          <p:nvPr/>
        </p:nvSpPr>
        <p:spPr>
          <a:xfrm flipH="false" flipV="false" rot="-7900054">
            <a:off x="6110369" y="2475306"/>
            <a:ext cx="1066177" cy="478811"/>
          </a:xfrm>
          <a:custGeom>
            <a:avLst/>
            <a:gdLst/>
            <a:ahLst/>
            <a:cxnLst/>
            <a:rect r="r" b="b" t="t" l="l"/>
            <a:pathLst>
              <a:path h="478811" w="1066177">
                <a:moveTo>
                  <a:pt x="0" y="0"/>
                </a:moveTo>
                <a:lnTo>
                  <a:pt x="1066177" y="0"/>
                </a:lnTo>
                <a:lnTo>
                  <a:pt x="1066177" y="478810"/>
                </a:lnTo>
                <a:lnTo>
                  <a:pt x="0" y="4788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2700000">
            <a:off x="11206941" y="2487377"/>
            <a:ext cx="1066177" cy="478811"/>
          </a:xfrm>
          <a:custGeom>
            <a:avLst/>
            <a:gdLst/>
            <a:ahLst/>
            <a:cxnLst/>
            <a:rect r="r" b="b" t="t" l="l"/>
            <a:pathLst>
              <a:path h="478811" w="1066177">
                <a:moveTo>
                  <a:pt x="0" y="0"/>
                </a:moveTo>
                <a:lnTo>
                  <a:pt x="1066177" y="0"/>
                </a:lnTo>
                <a:lnTo>
                  <a:pt x="1066177" y="478810"/>
                </a:lnTo>
                <a:lnTo>
                  <a:pt x="0" y="4788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3209977">
            <a:off x="11170248" y="7319337"/>
            <a:ext cx="1066177" cy="478811"/>
          </a:xfrm>
          <a:custGeom>
            <a:avLst/>
            <a:gdLst/>
            <a:ahLst/>
            <a:cxnLst/>
            <a:rect r="r" b="b" t="t" l="l"/>
            <a:pathLst>
              <a:path h="478811" w="1066177">
                <a:moveTo>
                  <a:pt x="0" y="0"/>
                </a:moveTo>
                <a:lnTo>
                  <a:pt x="1066177" y="0"/>
                </a:lnTo>
                <a:lnTo>
                  <a:pt x="1066177" y="478811"/>
                </a:lnTo>
                <a:lnTo>
                  <a:pt x="0" y="4788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7" id="17"/>
          <p:cNvSpPr/>
          <p:nvPr/>
        </p:nvSpPr>
        <p:spPr>
          <a:xfrm flipH="false" flipV="false" rot="7866361">
            <a:off x="5999518" y="7293938"/>
            <a:ext cx="1066177" cy="478811"/>
          </a:xfrm>
          <a:custGeom>
            <a:avLst/>
            <a:gdLst/>
            <a:ahLst/>
            <a:cxnLst/>
            <a:rect r="r" b="b" t="t" l="l"/>
            <a:pathLst>
              <a:path h="478811" w="1066177">
                <a:moveTo>
                  <a:pt x="0" y="0"/>
                </a:moveTo>
                <a:lnTo>
                  <a:pt x="1066178" y="0"/>
                </a:lnTo>
                <a:lnTo>
                  <a:pt x="1066178" y="478811"/>
                </a:lnTo>
                <a:lnTo>
                  <a:pt x="0" y="4788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8" id="18"/>
          <p:cNvSpPr/>
          <p:nvPr/>
        </p:nvSpPr>
        <p:spPr>
          <a:xfrm flipH="false" flipV="false" rot="0">
            <a:off x="8467582" y="1363193"/>
            <a:ext cx="1352836" cy="1444777"/>
          </a:xfrm>
          <a:custGeom>
            <a:avLst/>
            <a:gdLst/>
            <a:ahLst/>
            <a:cxnLst/>
            <a:rect r="r" b="b" t="t" l="l"/>
            <a:pathLst>
              <a:path h="1444777" w="1352836">
                <a:moveTo>
                  <a:pt x="0" y="0"/>
                </a:moveTo>
                <a:lnTo>
                  <a:pt x="1352836" y="0"/>
                </a:lnTo>
                <a:lnTo>
                  <a:pt x="1352836" y="1444777"/>
                </a:lnTo>
                <a:lnTo>
                  <a:pt x="0" y="14447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6408832" y="3958590"/>
            <a:ext cx="5470336" cy="1765935"/>
          </a:xfrm>
          <a:prstGeom prst="rect">
            <a:avLst/>
          </a:prstGeom>
        </p:spPr>
        <p:txBody>
          <a:bodyPr anchor="t" rtlCol="false" tIns="0" lIns="0" bIns="0" rIns="0">
            <a:spAutoFit/>
          </a:bodyPr>
          <a:lstStyle/>
          <a:p>
            <a:pPr algn="ctr">
              <a:lnSpc>
                <a:spcPts val="6720"/>
              </a:lnSpc>
            </a:pPr>
            <a:r>
              <a:rPr lang="en-US" sz="7000" spc="-574">
                <a:solidFill>
                  <a:srgbClr val="3A855D"/>
                </a:solidFill>
                <a:latin typeface="Public Sans"/>
                <a:ea typeface="Public Sans"/>
                <a:cs typeface="Public Sans"/>
                <a:sym typeface="Public Sans"/>
              </a:rPr>
              <a:t>How  did we tackled it</a:t>
            </a:r>
          </a:p>
        </p:txBody>
      </p:sp>
      <p:sp>
        <p:nvSpPr>
          <p:cNvPr name="Freeform 20" id="20"/>
          <p:cNvSpPr/>
          <p:nvPr/>
        </p:nvSpPr>
        <p:spPr>
          <a:xfrm flipH="false" flipV="false" rot="0">
            <a:off x="7924220" y="7438094"/>
            <a:ext cx="2439559" cy="496783"/>
          </a:xfrm>
          <a:custGeom>
            <a:avLst/>
            <a:gdLst/>
            <a:ahLst/>
            <a:cxnLst/>
            <a:rect r="r" b="b" t="t" l="l"/>
            <a:pathLst>
              <a:path h="496783" w="2439559">
                <a:moveTo>
                  <a:pt x="0" y="0"/>
                </a:moveTo>
                <a:lnTo>
                  <a:pt x="2439560" y="0"/>
                </a:lnTo>
                <a:lnTo>
                  <a:pt x="2439560" y="496783"/>
                </a:lnTo>
                <a:lnTo>
                  <a:pt x="0" y="4967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1" id="21"/>
          <p:cNvSpPr txBox="true"/>
          <p:nvPr/>
        </p:nvSpPr>
        <p:spPr>
          <a:xfrm rot="0">
            <a:off x="1608247" y="2629852"/>
            <a:ext cx="3549470" cy="2333625"/>
          </a:xfrm>
          <a:prstGeom prst="rect">
            <a:avLst/>
          </a:prstGeom>
        </p:spPr>
        <p:txBody>
          <a:bodyPr anchor="t" rtlCol="false" tIns="0" lIns="0" bIns="0" rIns="0">
            <a:spAutoFit/>
          </a:bodyPr>
          <a:lstStyle/>
          <a:p>
            <a:pPr algn="just" marL="0" indent="0" lvl="0">
              <a:lnSpc>
                <a:spcPts val="2699"/>
              </a:lnSpc>
              <a:spcBef>
                <a:spcPct val="0"/>
              </a:spcBef>
            </a:pPr>
            <a:r>
              <a:rPr lang="en-US" b="true" sz="1999" spc="119">
                <a:solidFill>
                  <a:srgbClr val="F1F0EC"/>
                </a:solidFill>
                <a:latin typeface="Public Sans Medium"/>
                <a:ea typeface="Public Sans Medium"/>
                <a:cs typeface="Public Sans Medium"/>
                <a:sym typeface="Public Sans Medium"/>
              </a:rPr>
              <a:t>Using CIBIL score to provide better idea about the borrower. Providing multi-lingual chatbot for support. Insurance Pooling for return on money for fraud cases.</a:t>
            </a:r>
          </a:p>
        </p:txBody>
      </p:sp>
      <p:sp>
        <p:nvSpPr>
          <p:cNvPr name="TextBox 22" id="22"/>
          <p:cNvSpPr txBox="true"/>
          <p:nvPr/>
        </p:nvSpPr>
        <p:spPr>
          <a:xfrm rot="0">
            <a:off x="1977371" y="1857375"/>
            <a:ext cx="2596765" cy="855345"/>
          </a:xfrm>
          <a:prstGeom prst="rect">
            <a:avLst/>
          </a:prstGeom>
        </p:spPr>
        <p:txBody>
          <a:bodyPr anchor="t" rtlCol="false" tIns="0" lIns="0" bIns="0" rIns="0">
            <a:spAutoFit/>
          </a:bodyPr>
          <a:lstStyle/>
          <a:p>
            <a:pPr algn="ctr">
              <a:lnSpc>
                <a:spcPts val="6240"/>
              </a:lnSpc>
            </a:pPr>
            <a:r>
              <a:rPr lang="en-US" sz="6500" spc="-533">
                <a:solidFill>
                  <a:srgbClr val="F1F0EC"/>
                </a:solidFill>
                <a:latin typeface="Public Sans"/>
                <a:ea typeface="Public Sans"/>
                <a:cs typeface="Public Sans"/>
                <a:sym typeface="Public Sans"/>
              </a:rPr>
              <a:t>01.</a:t>
            </a:r>
          </a:p>
        </p:txBody>
      </p:sp>
      <p:sp>
        <p:nvSpPr>
          <p:cNvPr name="TextBox 23" id="23"/>
          <p:cNvSpPr txBox="true"/>
          <p:nvPr/>
        </p:nvSpPr>
        <p:spPr>
          <a:xfrm rot="0">
            <a:off x="13237538" y="2769870"/>
            <a:ext cx="3549470" cy="2000250"/>
          </a:xfrm>
          <a:prstGeom prst="rect">
            <a:avLst/>
          </a:prstGeom>
        </p:spPr>
        <p:txBody>
          <a:bodyPr anchor="t" rtlCol="false" tIns="0" lIns="0" bIns="0" rIns="0">
            <a:spAutoFit/>
          </a:bodyPr>
          <a:lstStyle/>
          <a:p>
            <a:pPr algn="just" marL="0" indent="0" lvl="0">
              <a:lnSpc>
                <a:spcPts val="2699"/>
              </a:lnSpc>
              <a:spcBef>
                <a:spcPct val="0"/>
              </a:spcBef>
            </a:pPr>
            <a:r>
              <a:rPr lang="en-US" b="true" sz="1999" spc="119">
                <a:solidFill>
                  <a:srgbClr val="F1F0EC"/>
                </a:solidFill>
                <a:latin typeface="Public Sans Medium"/>
                <a:ea typeface="Public Sans Medium"/>
                <a:cs typeface="Public Sans Medium"/>
                <a:sym typeface="Public Sans Medium"/>
              </a:rPr>
              <a:t>Providing higher PYA% to lenders compared to banks and agentic system o  see about the borrower’s details before loan.</a:t>
            </a:r>
          </a:p>
        </p:txBody>
      </p:sp>
      <p:sp>
        <p:nvSpPr>
          <p:cNvPr name="TextBox 24" id="24"/>
          <p:cNvSpPr txBox="true"/>
          <p:nvPr/>
        </p:nvSpPr>
        <p:spPr>
          <a:xfrm rot="0">
            <a:off x="13713890" y="1857375"/>
            <a:ext cx="2596765" cy="855345"/>
          </a:xfrm>
          <a:prstGeom prst="rect">
            <a:avLst/>
          </a:prstGeom>
        </p:spPr>
        <p:txBody>
          <a:bodyPr anchor="t" rtlCol="false" tIns="0" lIns="0" bIns="0" rIns="0">
            <a:spAutoFit/>
          </a:bodyPr>
          <a:lstStyle/>
          <a:p>
            <a:pPr algn="ctr">
              <a:lnSpc>
                <a:spcPts val="6240"/>
              </a:lnSpc>
            </a:pPr>
            <a:r>
              <a:rPr lang="en-US" sz="6500" spc="-533">
                <a:solidFill>
                  <a:srgbClr val="F1F0EC"/>
                </a:solidFill>
                <a:latin typeface="Public Sans"/>
                <a:ea typeface="Public Sans"/>
                <a:cs typeface="Public Sans"/>
                <a:sym typeface="Public Sans"/>
              </a:rPr>
              <a:t>02.</a:t>
            </a:r>
          </a:p>
        </p:txBody>
      </p:sp>
      <p:sp>
        <p:nvSpPr>
          <p:cNvPr name="TextBox 25" id="25"/>
          <p:cNvSpPr txBox="true"/>
          <p:nvPr/>
        </p:nvSpPr>
        <p:spPr>
          <a:xfrm rot="0">
            <a:off x="1501019" y="6884670"/>
            <a:ext cx="3549470" cy="1666875"/>
          </a:xfrm>
          <a:prstGeom prst="rect">
            <a:avLst/>
          </a:prstGeom>
        </p:spPr>
        <p:txBody>
          <a:bodyPr anchor="t" rtlCol="false" tIns="0" lIns="0" bIns="0" rIns="0">
            <a:spAutoFit/>
          </a:bodyPr>
          <a:lstStyle/>
          <a:p>
            <a:pPr algn="just" marL="0" indent="0" lvl="0">
              <a:lnSpc>
                <a:spcPts val="2699"/>
              </a:lnSpc>
              <a:spcBef>
                <a:spcPct val="0"/>
              </a:spcBef>
            </a:pPr>
            <a:r>
              <a:rPr lang="en-US" b="true" sz="1999" spc="119">
                <a:solidFill>
                  <a:srgbClr val="F1F0EC"/>
                </a:solidFill>
                <a:latin typeface="Public Sans Medium"/>
                <a:ea typeface="Public Sans Medium"/>
                <a:cs typeface="Public Sans Medium"/>
                <a:sym typeface="Public Sans Medium"/>
              </a:rPr>
              <a:t>Providing lower interest rates compared to banks and faster flow of capital.  Customer Retention policies are followed.</a:t>
            </a:r>
          </a:p>
        </p:txBody>
      </p:sp>
      <p:sp>
        <p:nvSpPr>
          <p:cNvPr name="TextBox 26" id="26"/>
          <p:cNvSpPr txBox="true"/>
          <p:nvPr/>
        </p:nvSpPr>
        <p:spPr>
          <a:xfrm rot="0">
            <a:off x="1977371" y="5972175"/>
            <a:ext cx="2596765" cy="855345"/>
          </a:xfrm>
          <a:prstGeom prst="rect">
            <a:avLst/>
          </a:prstGeom>
        </p:spPr>
        <p:txBody>
          <a:bodyPr anchor="t" rtlCol="false" tIns="0" lIns="0" bIns="0" rIns="0">
            <a:spAutoFit/>
          </a:bodyPr>
          <a:lstStyle/>
          <a:p>
            <a:pPr algn="ctr">
              <a:lnSpc>
                <a:spcPts val="6240"/>
              </a:lnSpc>
            </a:pPr>
            <a:r>
              <a:rPr lang="en-US" sz="6500" spc="-533">
                <a:solidFill>
                  <a:srgbClr val="F1F0EC"/>
                </a:solidFill>
                <a:latin typeface="Public Sans"/>
                <a:ea typeface="Public Sans"/>
                <a:cs typeface="Public Sans"/>
                <a:sym typeface="Public Sans"/>
              </a:rPr>
              <a:t>03.</a:t>
            </a:r>
          </a:p>
        </p:txBody>
      </p:sp>
      <p:sp>
        <p:nvSpPr>
          <p:cNvPr name="TextBox 27" id="27"/>
          <p:cNvSpPr txBox="true"/>
          <p:nvPr/>
        </p:nvSpPr>
        <p:spPr>
          <a:xfrm rot="0">
            <a:off x="13233606" y="6884670"/>
            <a:ext cx="3549470" cy="1666875"/>
          </a:xfrm>
          <a:prstGeom prst="rect">
            <a:avLst/>
          </a:prstGeom>
        </p:spPr>
        <p:txBody>
          <a:bodyPr anchor="t" rtlCol="false" tIns="0" lIns="0" bIns="0" rIns="0">
            <a:spAutoFit/>
          </a:bodyPr>
          <a:lstStyle/>
          <a:p>
            <a:pPr algn="just" marL="0" indent="0" lvl="0">
              <a:lnSpc>
                <a:spcPts val="2699"/>
              </a:lnSpc>
              <a:spcBef>
                <a:spcPct val="0"/>
              </a:spcBef>
            </a:pPr>
            <a:r>
              <a:rPr lang="en-US" b="true" sz="1999" spc="119">
                <a:solidFill>
                  <a:srgbClr val="F1F0EC"/>
                </a:solidFill>
                <a:latin typeface="Public Sans Medium"/>
                <a:ea typeface="Public Sans Medium"/>
                <a:cs typeface="Public Sans Medium"/>
                <a:sym typeface="Public Sans Medium"/>
              </a:rPr>
              <a:t>Required to submit any owned land or property details for any borrower to register along with their CIBIL score. </a:t>
            </a:r>
          </a:p>
        </p:txBody>
      </p:sp>
      <p:sp>
        <p:nvSpPr>
          <p:cNvPr name="TextBox 28" id="28"/>
          <p:cNvSpPr txBox="true"/>
          <p:nvPr/>
        </p:nvSpPr>
        <p:spPr>
          <a:xfrm rot="0">
            <a:off x="13709959" y="5972175"/>
            <a:ext cx="2596765" cy="855345"/>
          </a:xfrm>
          <a:prstGeom prst="rect">
            <a:avLst/>
          </a:prstGeom>
        </p:spPr>
        <p:txBody>
          <a:bodyPr anchor="t" rtlCol="false" tIns="0" lIns="0" bIns="0" rIns="0">
            <a:spAutoFit/>
          </a:bodyPr>
          <a:lstStyle/>
          <a:p>
            <a:pPr algn="ctr">
              <a:lnSpc>
                <a:spcPts val="6240"/>
              </a:lnSpc>
            </a:pPr>
            <a:r>
              <a:rPr lang="en-US" sz="6500" spc="-533">
                <a:solidFill>
                  <a:srgbClr val="F1F0EC"/>
                </a:solidFill>
                <a:latin typeface="Public Sans"/>
                <a:ea typeface="Public Sans"/>
                <a:cs typeface="Public Sans"/>
                <a:sym typeface="Public Sans"/>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0878324" y="2535995"/>
            <a:ext cx="5754494" cy="5215010"/>
          </a:xfrm>
          <a:custGeom>
            <a:avLst/>
            <a:gdLst/>
            <a:ahLst/>
            <a:cxnLst/>
            <a:rect r="r" b="b" t="t" l="l"/>
            <a:pathLst>
              <a:path h="5215010" w="5754494">
                <a:moveTo>
                  <a:pt x="0" y="0"/>
                </a:moveTo>
                <a:lnTo>
                  <a:pt x="5754494" y="0"/>
                </a:lnTo>
                <a:lnTo>
                  <a:pt x="5754494" y="5215010"/>
                </a:lnTo>
                <a:lnTo>
                  <a:pt x="0" y="521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409700" y="973854"/>
            <a:ext cx="8990133" cy="2727579"/>
          </a:xfrm>
          <a:prstGeom prst="rect">
            <a:avLst/>
          </a:prstGeom>
        </p:spPr>
        <p:txBody>
          <a:bodyPr anchor="t" rtlCol="false" tIns="0" lIns="0" bIns="0" rIns="0">
            <a:spAutoFit/>
          </a:bodyPr>
          <a:lstStyle/>
          <a:p>
            <a:pPr algn="l">
              <a:lnSpc>
                <a:spcPts val="7007"/>
              </a:lnSpc>
            </a:pPr>
            <a:r>
              <a:rPr lang="en-US" sz="7299" spc="-598">
                <a:solidFill>
                  <a:srgbClr val="3A855D"/>
                </a:solidFill>
                <a:latin typeface="Public Sans"/>
                <a:ea typeface="Public Sans"/>
                <a:cs typeface="Public Sans"/>
                <a:sym typeface="Public Sans"/>
              </a:rPr>
              <a:t>What makes us apart from other DeFi platforms</a:t>
            </a:r>
          </a:p>
        </p:txBody>
      </p:sp>
      <p:sp>
        <p:nvSpPr>
          <p:cNvPr name="TextBox 4" id="4"/>
          <p:cNvSpPr txBox="true"/>
          <p:nvPr/>
        </p:nvSpPr>
        <p:spPr>
          <a:xfrm rot="0">
            <a:off x="1028700" y="4121553"/>
            <a:ext cx="8427515" cy="5155311"/>
          </a:xfrm>
          <a:prstGeom prst="rect">
            <a:avLst/>
          </a:prstGeom>
        </p:spPr>
        <p:txBody>
          <a:bodyPr anchor="t" rtlCol="false" tIns="0" lIns="0" bIns="0" rIns="0">
            <a:spAutoFit/>
          </a:bodyPr>
          <a:lstStyle/>
          <a:p>
            <a:pPr algn="l" marL="474978" indent="-237489" lvl="1">
              <a:lnSpc>
                <a:spcPts val="2771"/>
              </a:lnSpc>
              <a:buFont typeface="Arial"/>
              <a:buChar char="•"/>
            </a:pPr>
            <a:r>
              <a:rPr lang="en-US" b="true" sz="2199" spc="131">
                <a:solidFill>
                  <a:srgbClr val="3A855D"/>
                </a:solidFill>
                <a:latin typeface="Public Sans Medium"/>
                <a:ea typeface="Public Sans Medium"/>
                <a:cs typeface="Public Sans Medium"/>
                <a:sym typeface="Public Sans Medium"/>
              </a:rPr>
              <a:t>Lenders from anywhere globally fund borrowers in India.</a:t>
            </a:r>
          </a:p>
          <a:p>
            <a:pPr algn="l">
              <a:lnSpc>
                <a:spcPts val="2771"/>
              </a:lnSpc>
            </a:pPr>
          </a:p>
          <a:p>
            <a:pPr algn="l" marL="474978" indent="-237489" lvl="1">
              <a:lnSpc>
                <a:spcPts val="2771"/>
              </a:lnSpc>
              <a:buFont typeface="Arial"/>
              <a:buChar char="•"/>
            </a:pPr>
            <a:r>
              <a:rPr lang="en-US" b="true" sz="2199" spc="131">
                <a:solidFill>
                  <a:srgbClr val="3A855D"/>
                </a:solidFill>
                <a:latin typeface="Public Sans Medium"/>
                <a:ea typeface="Public Sans Medium"/>
                <a:cs typeface="Public Sans Medium"/>
                <a:sym typeface="Public Sans Medium"/>
              </a:rPr>
              <a:t>Usage of Agentic AI for Financial Advices for both Lenders and Borrowers and ID verification .</a:t>
            </a:r>
          </a:p>
          <a:p>
            <a:pPr algn="l">
              <a:lnSpc>
                <a:spcPts val="2771"/>
              </a:lnSpc>
            </a:pPr>
          </a:p>
          <a:p>
            <a:pPr algn="l" marL="474978" indent="-237489" lvl="1">
              <a:lnSpc>
                <a:spcPts val="2771"/>
              </a:lnSpc>
              <a:buFont typeface="Arial"/>
              <a:buChar char="•"/>
            </a:pPr>
            <a:r>
              <a:rPr lang="en-US" b="true" sz="2199" spc="131">
                <a:solidFill>
                  <a:srgbClr val="3A855D"/>
                </a:solidFill>
                <a:latin typeface="Public Sans Medium"/>
                <a:ea typeface="Public Sans Medium"/>
                <a:cs typeface="Public Sans Medium"/>
                <a:sym typeface="Public Sans Medium"/>
              </a:rPr>
              <a:t>Fully auditable smart contracts manage loan disbursal, interest calculation, repayments.</a:t>
            </a:r>
          </a:p>
          <a:p>
            <a:pPr algn="l">
              <a:lnSpc>
                <a:spcPts val="2771"/>
              </a:lnSpc>
            </a:pPr>
          </a:p>
          <a:p>
            <a:pPr algn="l" marL="474978" indent="-237489" lvl="1">
              <a:lnSpc>
                <a:spcPts val="2771"/>
              </a:lnSpc>
              <a:buFont typeface="Arial"/>
              <a:buChar char="•"/>
            </a:pPr>
            <a:r>
              <a:rPr lang="en-US" b="true" sz="2199" spc="131">
                <a:solidFill>
                  <a:srgbClr val="3A855D"/>
                </a:solidFill>
                <a:latin typeface="Public Sans Medium"/>
                <a:ea typeface="Public Sans Medium"/>
                <a:cs typeface="Public Sans Medium"/>
                <a:sym typeface="Public Sans Medium"/>
              </a:rPr>
              <a:t>Chatbot for multilingual support, offering(Hindi, Tamil, Telugu, Bengali, English, Spanish, French)</a:t>
            </a:r>
          </a:p>
          <a:p>
            <a:pPr algn="l">
              <a:lnSpc>
                <a:spcPts val="2771"/>
              </a:lnSpc>
            </a:pPr>
          </a:p>
          <a:p>
            <a:pPr algn="l" marL="474978" indent="-237489" lvl="1">
              <a:lnSpc>
                <a:spcPts val="2771"/>
              </a:lnSpc>
              <a:buFont typeface="Arial"/>
              <a:buChar char="•"/>
            </a:pPr>
            <a:r>
              <a:rPr lang="en-US" b="true" sz="2199" spc="131">
                <a:solidFill>
                  <a:srgbClr val="3A855D"/>
                </a:solidFill>
                <a:latin typeface="Public Sans Medium"/>
                <a:ea typeface="Public Sans Medium"/>
                <a:cs typeface="Public Sans Medium"/>
                <a:sym typeface="Public Sans Medium"/>
              </a:rPr>
              <a:t>Instantaneous flow of liquid</a:t>
            </a:r>
          </a:p>
          <a:p>
            <a:pPr algn="l">
              <a:lnSpc>
                <a:spcPts val="2771"/>
              </a:lnSpc>
            </a:pPr>
          </a:p>
          <a:p>
            <a:pPr algn="l" marL="474978" indent="-237489" lvl="1">
              <a:lnSpc>
                <a:spcPts val="2771"/>
              </a:lnSpc>
              <a:buFont typeface="Arial"/>
              <a:buChar char="•"/>
            </a:pPr>
            <a:r>
              <a:rPr lang="en-US" b="true" sz="2199" spc="131">
                <a:solidFill>
                  <a:srgbClr val="3A855D"/>
                </a:solidFill>
                <a:latin typeface="Public Sans Medium"/>
                <a:ea typeface="Public Sans Medium"/>
                <a:cs typeface="Public Sans Medium"/>
                <a:sym typeface="Public Sans Medium"/>
              </a:rPr>
              <a:t>Attractive ROI and Customer Retention.</a:t>
            </a:r>
          </a:p>
        </p:txBody>
      </p:sp>
      <p:sp>
        <p:nvSpPr>
          <p:cNvPr name="Freeform 5" id="5"/>
          <p:cNvSpPr/>
          <p:nvPr/>
        </p:nvSpPr>
        <p:spPr>
          <a:xfrm flipH="false" flipV="false" rot="0">
            <a:off x="16002417" y="-828898"/>
            <a:ext cx="1703043" cy="2771224"/>
          </a:xfrm>
          <a:custGeom>
            <a:avLst/>
            <a:gdLst/>
            <a:ahLst/>
            <a:cxnLst/>
            <a:rect r="r" b="b" t="t" l="l"/>
            <a:pathLst>
              <a:path h="2771224" w="1703043">
                <a:moveTo>
                  <a:pt x="0" y="0"/>
                </a:moveTo>
                <a:lnTo>
                  <a:pt x="1703043" y="0"/>
                </a:lnTo>
                <a:lnTo>
                  <a:pt x="1703043" y="2771225"/>
                </a:lnTo>
                <a:lnTo>
                  <a:pt x="0" y="27712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6412948">
            <a:off x="7764278" y="9003379"/>
            <a:ext cx="3383874" cy="2848607"/>
          </a:xfrm>
          <a:custGeom>
            <a:avLst/>
            <a:gdLst/>
            <a:ahLst/>
            <a:cxnLst/>
            <a:rect r="r" b="b" t="t" l="l"/>
            <a:pathLst>
              <a:path h="2848607" w="3383874">
                <a:moveTo>
                  <a:pt x="0" y="0"/>
                </a:moveTo>
                <a:lnTo>
                  <a:pt x="3383874" y="0"/>
                </a:lnTo>
                <a:lnTo>
                  <a:pt x="3383874" y="2848607"/>
                </a:lnTo>
                <a:lnTo>
                  <a:pt x="0" y="284860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297471">
            <a:off x="15183522" y="6525997"/>
            <a:ext cx="3340832" cy="3027629"/>
          </a:xfrm>
          <a:custGeom>
            <a:avLst/>
            <a:gdLst/>
            <a:ahLst/>
            <a:cxnLst/>
            <a:rect r="r" b="b" t="t" l="l"/>
            <a:pathLst>
              <a:path h="3027629" w="3340832">
                <a:moveTo>
                  <a:pt x="0" y="0"/>
                </a:moveTo>
                <a:lnTo>
                  <a:pt x="3340832" y="0"/>
                </a:lnTo>
                <a:lnTo>
                  <a:pt x="3340832" y="3027629"/>
                </a:lnTo>
                <a:lnTo>
                  <a:pt x="0" y="30276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002417" y="-828898"/>
            <a:ext cx="1703043" cy="2771224"/>
          </a:xfrm>
          <a:custGeom>
            <a:avLst/>
            <a:gdLst/>
            <a:ahLst/>
            <a:cxnLst/>
            <a:rect r="r" b="b" t="t" l="l"/>
            <a:pathLst>
              <a:path h="2771224" w="1703043">
                <a:moveTo>
                  <a:pt x="0" y="0"/>
                </a:moveTo>
                <a:lnTo>
                  <a:pt x="1703043" y="0"/>
                </a:lnTo>
                <a:lnTo>
                  <a:pt x="1703043" y="2771225"/>
                </a:lnTo>
                <a:lnTo>
                  <a:pt x="0" y="27712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6412948">
            <a:off x="7764278" y="9003379"/>
            <a:ext cx="3383874" cy="2848607"/>
          </a:xfrm>
          <a:custGeom>
            <a:avLst/>
            <a:gdLst/>
            <a:ahLst/>
            <a:cxnLst/>
            <a:rect r="r" b="b" t="t" l="l"/>
            <a:pathLst>
              <a:path h="2848607" w="3383874">
                <a:moveTo>
                  <a:pt x="0" y="0"/>
                </a:moveTo>
                <a:lnTo>
                  <a:pt x="3383874" y="0"/>
                </a:lnTo>
                <a:lnTo>
                  <a:pt x="3383874" y="2848607"/>
                </a:lnTo>
                <a:lnTo>
                  <a:pt x="0" y="284860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Freeform 5" id="5"/>
          <p:cNvSpPr/>
          <p:nvPr/>
        </p:nvSpPr>
        <p:spPr>
          <a:xfrm flipH="false" flipV="false" rot="0">
            <a:off x="960742" y="2444581"/>
            <a:ext cx="14098202" cy="7885435"/>
          </a:xfrm>
          <a:custGeom>
            <a:avLst/>
            <a:gdLst/>
            <a:ahLst/>
            <a:cxnLst/>
            <a:rect r="r" b="b" t="t" l="l"/>
            <a:pathLst>
              <a:path h="7885435" w="14098202">
                <a:moveTo>
                  <a:pt x="0" y="0"/>
                </a:moveTo>
                <a:lnTo>
                  <a:pt x="14098202" y="0"/>
                </a:lnTo>
                <a:lnTo>
                  <a:pt x="14098202" y="7885435"/>
                </a:lnTo>
                <a:lnTo>
                  <a:pt x="0" y="7885435"/>
                </a:lnTo>
                <a:lnTo>
                  <a:pt x="0" y="0"/>
                </a:lnTo>
                <a:close/>
              </a:path>
            </a:pathLst>
          </a:custGeom>
          <a:blipFill>
            <a:blip r:embed="rId8"/>
            <a:stretch>
              <a:fillRect l="-4685" t="-3055" r="-1928" b="-3330"/>
            </a:stretch>
          </a:blipFill>
        </p:spPr>
      </p:sp>
      <p:sp>
        <p:nvSpPr>
          <p:cNvPr name="TextBox 6" id="6"/>
          <p:cNvSpPr txBox="true"/>
          <p:nvPr/>
        </p:nvSpPr>
        <p:spPr>
          <a:xfrm rot="0">
            <a:off x="1409700" y="973854"/>
            <a:ext cx="8990133" cy="955929"/>
          </a:xfrm>
          <a:prstGeom prst="rect">
            <a:avLst/>
          </a:prstGeom>
        </p:spPr>
        <p:txBody>
          <a:bodyPr anchor="t" rtlCol="false" tIns="0" lIns="0" bIns="0" rIns="0">
            <a:spAutoFit/>
          </a:bodyPr>
          <a:lstStyle/>
          <a:p>
            <a:pPr algn="l">
              <a:lnSpc>
                <a:spcPts val="7007"/>
              </a:lnSpc>
            </a:pPr>
            <a:r>
              <a:rPr lang="en-US" sz="7299" spc="-598">
                <a:solidFill>
                  <a:srgbClr val="3A855D"/>
                </a:solidFill>
                <a:latin typeface="Public Sans"/>
                <a:ea typeface="Public Sans"/>
                <a:cs typeface="Public Sans"/>
                <a:sym typeface="Public Sans"/>
              </a:rPr>
              <a:t>Platform Tiering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733924" y="6971250"/>
            <a:ext cx="21755848" cy="4174349"/>
            <a:chOff x="0" y="0"/>
            <a:chExt cx="7796805" cy="1495993"/>
          </a:xfrm>
        </p:grpSpPr>
        <p:sp>
          <p:nvSpPr>
            <p:cNvPr name="Freeform 3" id="3"/>
            <p:cNvSpPr/>
            <p:nvPr/>
          </p:nvSpPr>
          <p:spPr>
            <a:xfrm flipH="false" flipV="false" rot="0">
              <a:off x="0" y="0"/>
              <a:ext cx="7796805" cy="1495993"/>
            </a:xfrm>
            <a:custGeom>
              <a:avLst/>
              <a:gdLst/>
              <a:ahLst/>
              <a:cxnLst/>
              <a:rect r="r" b="b" t="t" l="l"/>
              <a:pathLst>
                <a:path h="1495993" w="7796805">
                  <a:moveTo>
                    <a:pt x="0" y="0"/>
                  </a:moveTo>
                  <a:lnTo>
                    <a:pt x="7796805" y="0"/>
                  </a:lnTo>
                  <a:lnTo>
                    <a:pt x="7796805" y="1495993"/>
                  </a:lnTo>
                  <a:lnTo>
                    <a:pt x="0" y="1495993"/>
                  </a:lnTo>
                  <a:close/>
                </a:path>
              </a:pathLst>
            </a:custGeom>
            <a:solidFill>
              <a:srgbClr val="3A855D"/>
            </a:solidFill>
          </p:spPr>
        </p:sp>
        <p:sp>
          <p:nvSpPr>
            <p:cNvPr name="TextBox 4" id="4"/>
            <p:cNvSpPr txBox="true"/>
            <p:nvPr/>
          </p:nvSpPr>
          <p:spPr>
            <a:xfrm>
              <a:off x="0" y="-28575"/>
              <a:ext cx="7796805" cy="1524568"/>
            </a:xfrm>
            <a:prstGeom prst="rect">
              <a:avLst/>
            </a:prstGeom>
          </p:spPr>
          <p:txBody>
            <a:bodyPr anchor="ctr" rtlCol="false" tIns="50800" lIns="50800" bIns="50800" rIns="50800"/>
            <a:lstStyle/>
            <a:p>
              <a:pPr algn="ctr">
                <a:lnSpc>
                  <a:spcPts val="1960"/>
                </a:lnSpc>
                <a:spcBef>
                  <a:spcPct val="0"/>
                </a:spcBef>
              </a:pPr>
            </a:p>
          </p:txBody>
        </p:sp>
      </p:grpSp>
      <p:sp>
        <p:nvSpPr>
          <p:cNvPr name="Freeform 5" id="5"/>
          <p:cNvSpPr/>
          <p:nvPr/>
        </p:nvSpPr>
        <p:spPr>
          <a:xfrm flipH="false" flipV="false" rot="0">
            <a:off x="-908245" y="5376693"/>
            <a:ext cx="20104489" cy="5523017"/>
          </a:xfrm>
          <a:custGeom>
            <a:avLst/>
            <a:gdLst/>
            <a:ahLst/>
            <a:cxnLst/>
            <a:rect r="r" b="b" t="t" l="l"/>
            <a:pathLst>
              <a:path h="5523017" w="20104489">
                <a:moveTo>
                  <a:pt x="0" y="0"/>
                </a:moveTo>
                <a:lnTo>
                  <a:pt x="20104490" y="0"/>
                </a:lnTo>
                <a:lnTo>
                  <a:pt x="20104490" y="5523017"/>
                </a:lnTo>
                <a:lnTo>
                  <a:pt x="0" y="5523017"/>
                </a:lnTo>
                <a:lnTo>
                  <a:pt x="0" y="0"/>
                </a:lnTo>
                <a:close/>
              </a:path>
            </a:pathLst>
          </a:custGeom>
          <a:blipFill>
            <a:blip r:embed="rId2"/>
            <a:stretch>
              <a:fillRect l="0" t="-144363" r="-9035" b="-20568"/>
            </a:stretch>
          </a:blipFill>
        </p:spPr>
      </p:sp>
      <p:sp>
        <p:nvSpPr>
          <p:cNvPr name="TextBox 6" id="6"/>
          <p:cNvSpPr txBox="true"/>
          <p:nvPr/>
        </p:nvSpPr>
        <p:spPr>
          <a:xfrm rot="0">
            <a:off x="3597139" y="1892358"/>
            <a:ext cx="11093721" cy="3707267"/>
          </a:xfrm>
          <a:prstGeom prst="rect">
            <a:avLst/>
          </a:prstGeom>
        </p:spPr>
        <p:txBody>
          <a:bodyPr anchor="t" rtlCol="false" tIns="0" lIns="0" bIns="0" rIns="0">
            <a:spAutoFit/>
          </a:bodyPr>
          <a:lstStyle/>
          <a:p>
            <a:pPr algn="ctr">
              <a:lnSpc>
                <a:spcPts val="13883"/>
              </a:lnSpc>
            </a:pPr>
            <a:r>
              <a:rPr lang="en-US" sz="15957" spc="-1308">
                <a:solidFill>
                  <a:srgbClr val="3A855D"/>
                </a:solidFill>
                <a:latin typeface="Public Sans"/>
                <a:ea typeface="Public Sans"/>
                <a:cs typeface="Public Sans"/>
                <a:sym typeface="Public Sans"/>
              </a:rPr>
              <a:t>Thank you very much!</a:t>
            </a:r>
          </a:p>
        </p:txBody>
      </p:sp>
      <p:sp>
        <p:nvSpPr>
          <p:cNvPr name="Freeform 7" id="7"/>
          <p:cNvSpPr/>
          <p:nvPr/>
        </p:nvSpPr>
        <p:spPr>
          <a:xfrm flipH="false" flipV="false" rot="0">
            <a:off x="16914402" y="3224371"/>
            <a:ext cx="1703043" cy="2771224"/>
          </a:xfrm>
          <a:custGeom>
            <a:avLst/>
            <a:gdLst/>
            <a:ahLst/>
            <a:cxnLst/>
            <a:rect r="r" b="b" t="t" l="l"/>
            <a:pathLst>
              <a:path h="2771224" w="1703043">
                <a:moveTo>
                  <a:pt x="0" y="0"/>
                </a:moveTo>
                <a:lnTo>
                  <a:pt x="1703043" y="0"/>
                </a:lnTo>
                <a:lnTo>
                  <a:pt x="1703043" y="2771224"/>
                </a:lnTo>
                <a:lnTo>
                  <a:pt x="0" y="27712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7392287">
            <a:off x="-1104276" y="-395603"/>
            <a:ext cx="3383874" cy="2848607"/>
          </a:xfrm>
          <a:custGeom>
            <a:avLst/>
            <a:gdLst/>
            <a:ahLst/>
            <a:cxnLst/>
            <a:rect r="r" b="b" t="t" l="l"/>
            <a:pathLst>
              <a:path h="2848607" w="3383874">
                <a:moveTo>
                  <a:pt x="0" y="0"/>
                </a:moveTo>
                <a:lnTo>
                  <a:pt x="3383875" y="0"/>
                </a:lnTo>
                <a:lnTo>
                  <a:pt x="3383875" y="2848606"/>
                </a:lnTo>
                <a:lnTo>
                  <a:pt x="0" y="28486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a:ln cap="sq">
            <a:noFill/>
            <a:prstDash val="solid"/>
            <a:miter/>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0604717" y="-820604"/>
            <a:ext cx="8377052" cy="11928208"/>
          </a:xfrm>
          <a:custGeom>
            <a:avLst/>
            <a:gdLst/>
            <a:ahLst/>
            <a:cxnLst/>
            <a:rect r="r" b="b" t="t" l="l"/>
            <a:pathLst>
              <a:path h="11928208" w="8377052">
                <a:moveTo>
                  <a:pt x="0" y="0"/>
                </a:moveTo>
                <a:lnTo>
                  <a:pt x="8377052" y="0"/>
                </a:lnTo>
                <a:lnTo>
                  <a:pt x="8377052" y="11928208"/>
                </a:lnTo>
                <a:lnTo>
                  <a:pt x="0" y="11928208"/>
                </a:lnTo>
                <a:lnTo>
                  <a:pt x="0" y="0"/>
                </a:lnTo>
                <a:close/>
              </a:path>
            </a:pathLst>
          </a:custGeom>
          <a:blipFill>
            <a:blip r:embed="rId2"/>
            <a:stretch>
              <a:fillRect l="-71590" t="0" r="-41730" b="0"/>
            </a:stretch>
          </a:blipFill>
        </p:spPr>
      </p:sp>
      <p:sp>
        <p:nvSpPr>
          <p:cNvPr name="TextBox 3" id="3"/>
          <p:cNvSpPr txBox="true"/>
          <p:nvPr/>
        </p:nvSpPr>
        <p:spPr>
          <a:xfrm rot="0">
            <a:off x="1409700" y="2405243"/>
            <a:ext cx="8261242" cy="2125979"/>
          </a:xfrm>
          <a:prstGeom prst="rect">
            <a:avLst/>
          </a:prstGeom>
        </p:spPr>
        <p:txBody>
          <a:bodyPr anchor="t" rtlCol="false" tIns="0" lIns="0" bIns="0" rIns="0">
            <a:spAutoFit/>
          </a:bodyPr>
          <a:lstStyle/>
          <a:p>
            <a:pPr algn="l">
              <a:lnSpc>
                <a:spcPts val="8159"/>
              </a:lnSpc>
            </a:pPr>
            <a:r>
              <a:rPr lang="en-US" sz="8499" spc="-696">
                <a:solidFill>
                  <a:srgbClr val="3A855D"/>
                </a:solidFill>
                <a:latin typeface="Public Sans"/>
                <a:ea typeface="Public Sans"/>
                <a:cs typeface="Public Sans"/>
                <a:sym typeface="Public Sans"/>
              </a:rPr>
              <a:t>Financial systems: A global overview</a:t>
            </a:r>
          </a:p>
        </p:txBody>
      </p:sp>
      <p:sp>
        <p:nvSpPr>
          <p:cNvPr name="TextBox 4" id="4"/>
          <p:cNvSpPr txBox="true"/>
          <p:nvPr/>
        </p:nvSpPr>
        <p:spPr>
          <a:xfrm rot="0">
            <a:off x="1409700" y="4738507"/>
            <a:ext cx="7519837" cy="3333750"/>
          </a:xfrm>
          <a:prstGeom prst="rect">
            <a:avLst/>
          </a:prstGeom>
        </p:spPr>
        <p:txBody>
          <a:bodyPr anchor="t" rtlCol="false" tIns="0" lIns="0" bIns="0" rIns="0">
            <a:spAutoFit/>
          </a:bodyPr>
          <a:lstStyle/>
          <a:p>
            <a:pPr algn="l" marL="0" indent="0" lvl="0">
              <a:lnSpc>
                <a:spcPts val="2699"/>
              </a:lnSpc>
              <a:spcBef>
                <a:spcPct val="0"/>
              </a:spcBef>
            </a:pPr>
            <a:r>
              <a:rPr lang="en-US" b="true" sz="1999" spc="119" u="none">
                <a:solidFill>
                  <a:srgbClr val="3A855D"/>
                </a:solidFill>
                <a:latin typeface="Public Sans Medium"/>
                <a:ea typeface="Public Sans Medium"/>
                <a:cs typeface="Public Sans Medium"/>
                <a:sym typeface="Public Sans Medium"/>
              </a:rPr>
              <a:t>Lorem ipsum dolor sit amet, consectetur adipiscing elit, sed do eiusmod tempor incididunt ut labore et dolore magna aliqua. Ut enim ad minim veniam, quis nostrud exercitation ullamco laboris nisi ut aliquip ex ea commodo consequat.</a:t>
            </a:r>
          </a:p>
          <a:p>
            <a:pPr algn="l" marL="0" indent="0" lvl="0">
              <a:lnSpc>
                <a:spcPts val="2699"/>
              </a:lnSpc>
              <a:spcBef>
                <a:spcPct val="0"/>
              </a:spcBef>
            </a:pPr>
          </a:p>
          <a:p>
            <a:pPr algn="l" marL="0" indent="0" lvl="0">
              <a:lnSpc>
                <a:spcPts val="2699"/>
              </a:lnSpc>
              <a:spcBef>
                <a:spcPct val="0"/>
              </a:spcBef>
            </a:pPr>
            <a:r>
              <a:rPr lang="en-US" b="true" sz="1999" spc="119" u="none">
                <a:solidFill>
                  <a:srgbClr val="3A855D"/>
                </a:solidFill>
                <a:latin typeface="Public Sans Medium"/>
                <a:ea typeface="Public Sans Medium"/>
                <a:cs typeface="Public Sans Medium"/>
                <a:sym typeface="Public Sans Medium"/>
              </a:rPr>
              <a:t>Duis aute irure dolor in reprehenderit in voluptate velit esse cillum dolore eu fugiat nulla pariatur. Excepteur sint occaecat cupidatat non proident, sunt in culpa qui officia deserunt mollit anim id est laborum.</a:t>
            </a:r>
          </a:p>
        </p:txBody>
      </p:sp>
      <p:grpSp>
        <p:nvGrpSpPr>
          <p:cNvPr name="Group 5" id="5"/>
          <p:cNvGrpSpPr/>
          <p:nvPr/>
        </p:nvGrpSpPr>
        <p:grpSpPr>
          <a:xfrm rot="0">
            <a:off x="10447630" y="-858580"/>
            <a:ext cx="314174" cy="12004159"/>
            <a:chOff x="0" y="0"/>
            <a:chExt cx="87993" cy="3362084"/>
          </a:xfrm>
        </p:grpSpPr>
        <p:sp>
          <p:nvSpPr>
            <p:cNvPr name="Freeform 6" id="6"/>
            <p:cNvSpPr/>
            <p:nvPr/>
          </p:nvSpPr>
          <p:spPr>
            <a:xfrm flipH="false" flipV="false" rot="0">
              <a:off x="0" y="0"/>
              <a:ext cx="87993" cy="3362084"/>
            </a:xfrm>
            <a:custGeom>
              <a:avLst/>
              <a:gdLst/>
              <a:ahLst/>
              <a:cxnLst/>
              <a:rect r="r" b="b" t="t" l="l"/>
              <a:pathLst>
                <a:path h="3362084" w="87993">
                  <a:moveTo>
                    <a:pt x="43996" y="0"/>
                  </a:moveTo>
                  <a:lnTo>
                    <a:pt x="43996" y="0"/>
                  </a:lnTo>
                  <a:cubicBezTo>
                    <a:pt x="68295" y="0"/>
                    <a:pt x="87993" y="19698"/>
                    <a:pt x="87993" y="43996"/>
                  </a:cubicBezTo>
                  <a:lnTo>
                    <a:pt x="87993" y="3318088"/>
                  </a:lnTo>
                  <a:cubicBezTo>
                    <a:pt x="87993" y="3342386"/>
                    <a:pt x="68295" y="3362084"/>
                    <a:pt x="43996" y="3362084"/>
                  </a:cubicBezTo>
                  <a:lnTo>
                    <a:pt x="43996" y="3362084"/>
                  </a:lnTo>
                  <a:cubicBezTo>
                    <a:pt x="19698" y="3362084"/>
                    <a:pt x="0" y="3342386"/>
                    <a:pt x="0" y="3318088"/>
                  </a:cubicBezTo>
                  <a:lnTo>
                    <a:pt x="0" y="43996"/>
                  </a:lnTo>
                  <a:cubicBezTo>
                    <a:pt x="0" y="19698"/>
                    <a:pt x="19698" y="0"/>
                    <a:pt x="43996" y="0"/>
                  </a:cubicBezTo>
                  <a:close/>
                </a:path>
              </a:pathLst>
            </a:custGeom>
            <a:solidFill>
              <a:srgbClr val="3A855D"/>
            </a:solidFill>
          </p:spPr>
        </p:sp>
        <p:sp>
          <p:nvSpPr>
            <p:cNvPr name="TextBox 7" id="7"/>
            <p:cNvSpPr txBox="true"/>
            <p:nvPr/>
          </p:nvSpPr>
          <p:spPr>
            <a:xfrm>
              <a:off x="0" y="85725"/>
              <a:ext cx="87993" cy="3276359"/>
            </a:xfrm>
            <a:prstGeom prst="rect">
              <a:avLst/>
            </a:prstGeom>
          </p:spPr>
          <p:txBody>
            <a:bodyPr anchor="ctr" rtlCol="false" tIns="50800" lIns="50800" bIns="50800" rIns="50800"/>
            <a:lstStyle/>
            <a:p>
              <a:pPr algn="ctr">
                <a:lnSpc>
                  <a:spcPts val="1925"/>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972431" y="-820604"/>
            <a:ext cx="8377052" cy="11928208"/>
          </a:xfrm>
          <a:custGeom>
            <a:avLst/>
            <a:gdLst/>
            <a:ahLst/>
            <a:cxnLst/>
            <a:rect r="r" b="b" t="t" l="l"/>
            <a:pathLst>
              <a:path h="11928208" w="8377052">
                <a:moveTo>
                  <a:pt x="0" y="0"/>
                </a:moveTo>
                <a:lnTo>
                  <a:pt x="8377051" y="0"/>
                </a:lnTo>
                <a:lnTo>
                  <a:pt x="8377051" y="11928208"/>
                </a:lnTo>
                <a:lnTo>
                  <a:pt x="0" y="11928208"/>
                </a:lnTo>
                <a:lnTo>
                  <a:pt x="0" y="0"/>
                </a:lnTo>
                <a:close/>
              </a:path>
            </a:pathLst>
          </a:custGeom>
          <a:blipFill>
            <a:blip r:embed="rId2"/>
            <a:stretch>
              <a:fillRect l="-133730" t="0" r="-133730" b="0"/>
            </a:stretch>
          </a:blipFill>
        </p:spPr>
      </p:sp>
      <p:sp>
        <p:nvSpPr>
          <p:cNvPr name="TextBox 3" id="3"/>
          <p:cNvSpPr txBox="true"/>
          <p:nvPr/>
        </p:nvSpPr>
        <p:spPr>
          <a:xfrm rot="0">
            <a:off x="9144000" y="1965960"/>
            <a:ext cx="7519837" cy="3154679"/>
          </a:xfrm>
          <a:prstGeom prst="rect">
            <a:avLst/>
          </a:prstGeom>
        </p:spPr>
        <p:txBody>
          <a:bodyPr anchor="t" rtlCol="false" tIns="0" lIns="0" bIns="0" rIns="0">
            <a:spAutoFit/>
          </a:bodyPr>
          <a:lstStyle/>
          <a:p>
            <a:pPr algn="l">
              <a:lnSpc>
                <a:spcPts val="8159"/>
              </a:lnSpc>
            </a:pPr>
            <a:r>
              <a:rPr lang="en-US" sz="8499" spc="-696">
                <a:solidFill>
                  <a:srgbClr val="3A855D"/>
                </a:solidFill>
                <a:latin typeface="Public Sans"/>
                <a:ea typeface="Public Sans"/>
                <a:cs typeface="Public Sans"/>
                <a:sym typeface="Public Sans"/>
              </a:rPr>
              <a:t>The importance of international trade</a:t>
            </a:r>
          </a:p>
        </p:txBody>
      </p:sp>
      <p:sp>
        <p:nvSpPr>
          <p:cNvPr name="TextBox 4" id="4"/>
          <p:cNvSpPr txBox="true"/>
          <p:nvPr/>
        </p:nvSpPr>
        <p:spPr>
          <a:xfrm rot="0">
            <a:off x="9144000" y="5177790"/>
            <a:ext cx="7519837" cy="3333750"/>
          </a:xfrm>
          <a:prstGeom prst="rect">
            <a:avLst/>
          </a:prstGeom>
        </p:spPr>
        <p:txBody>
          <a:bodyPr anchor="t" rtlCol="false" tIns="0" lIns="0" bIns="0" rIns="0">
            <a:spAutoFit/>
          </a:bodyPr>
          <a:lstStyle/>
          <a:p>
            <a:pPr algn="l" marL="0" indent="0" lvl="0">
              <a:lnSpc>
                <a:spcPts val="2699"/>
              </a:lnSpc>
              <a:spcBef>
                <a:spcPct val="0"/>
              </a:spcBef>
            </a:pPr>
            <a:r>
              <a:rPr lang="en-US" b="true" sz="1999" spc="119" u="none">
                <a:solidFill>
                  <a:srgbClr val="3A855D"/>
                </a:solidFill>
                <a:latin typeface="Public Sans Medium"/>
                <a:ea typeface="Public Sans Medium"/>
                <a:cs typeface="Public Sans Medium"/>
                <a:sym typeface="Public Sans Medium"/>
              </a:rPr>
              <a:t>Lorem ipsum dolor sit amet, consectetur adipiscing elit, sed do eiusmod tempor incididunt ut labore et dolore magna aliqua. Ut enim ad minim veniam, quis nostrud exercitation ullamco laboris nisi ut aliquip ex ea commodo consequat.</a:t>
            </a:r>
          </a:p>
          <a:p>
            <a:pPr algn="l" marL="0" indent="0" lvl="0">
              <a:lnSpc>
                <a:spcPts val="2699"/>
              </a:lnSpc>
              <a:spcBef>
                <a:spcPct val="0"/>
              </a:spcBef>
            </a:pPr>
          </a:p>
          <a:p>
            <a:pPr algn="l" marL="0" indent="0" lvl="0">
              <a:lnSpc>
                <a:spcPts val="2699"/>
              </a:lnSpc>
              <a:spcBef>
                <a:spcPct val="0"/>
              </a:spcBef>
            </a:pPr>
            <a:r>
              <a:rPr lang="en-US" b="true" sz="1999" spc="119" u="none">
                <a:solidFill>
                  <a:srgbClr val="3A855D"/>
                </a:solidFill>
                <a:latin typeface="Public Sans Medium"/>
                <a:ea typeface="Public Sans Medium"/>
                <a:cs typeface="Public Sans Medium"/>
                <a:sym typeface="Public Sans Medium"/>
              </a:rPr>
              <a:t>Duis aute irure dolor in reprehenderit in voluptate velit esse cillum dolore eu fugiat nulla pariatur. Excepteur sint occaecat cupidatat non proident, sunt in culpa qui officia deserunt mollit anim id est laborum.</a:t>
            </a:r>
          </a:p>
        </p:txBody>
      </p:sp>
      <p:grpSp>
        <p:nvGrpSpPr>
          <p:cNvPr name="Group 5" id="5"/>
          <p:cNvGrpSpPr/>
          <p:nvPr/>
        </p:nvGrpSpPr>
        <p:grpSpPr>
          <a:xfrm rot="0">
            <a:off x="7247534" y="-858580"/>
            <a:ext cx="314174" cy="12004159"/>
            <a:chOff x="0" y="0"/>
            <a:chExt cx="87993" cy="3362084"/>
          </a:xfrm>
        </p:grpSpPr>
        <p:sp>
          <p:nvSpPr>
            <p:cNvPr name="Freeform 6" id="6"/>
            <p:cNvSpPr/>
            <p:nvPr/>
          </p:nvSpPr>
          <p:spPr>
            <a:xfrm flipH="false" flipV="false" rot="0">
              <a:off x="0" y="0"/>
              <a:ext cx="87993" cy="3362084"/>
            </a:xfrm>
            <a:custGeom>
              <a:avLst/>
              <a:gdLst/>
              <a:ahLst/>
              <a:cxnLst/>
              <a:rect r="r" b="b" t="t" l="l"/>
              <a:pathLst>
                <a:path h="3362084" w="87993">
                  <a:moveTo>
                    <a:pt x="43996" y="0"/>
                  </a:moveTo>
                  <a:lnTo>
                    <a:pt x="43996" y="0"/>
                  </a:lnTo>
                  <a:cubicBezTo>
                    <a:pt x="68295" y="0"/>
                    <a:pt x="87993" y="19698"/>
                    <a:pt x="87993" y="43996"/>
                  </a:cubicBezTo>
                  <a:lnTo>
                    <a:pt x="87993" y="3318088"/>
                  </a:lnTo>
                  <a:cubicBezTo>
                    <a:pt x="87993" y="3342386"/>
                    <a:pt x="68295" y="3362084"/>
                    <a:pt x="43996" y="3362084"/>
                  </a:cubicBezTo>
                  <a:lnTo>
                    <a:pt x="43996" y="3362084"/>
                  </a:lnTo>
                  <a:cubicBezTo>
                    <a:pt x="19698" y="3362084"/>
                    <a:pt x="0" y="3342386"/>
                    <a:pt x="0" y="3318088"/>
                  </a:cubicBezTo>
                  <a:lnTo>
                    <a:pt x="0" y="43996"/>
                  </a:lnTo>
                  <a:cubicBezTo>
                    <a:pt x="0" y="19698"/>
                    <a:pt x="19698" y="0"/>
                    <a:pt x="43996" y="0"/>
                  </a:cubicBezTo>
                  <a:close/>
                </a:path>
              </a:pathLst>
            </a:custGeom>
            <a:solidFill>
              <a:srgbClr val="3A855D"/>
            </a:solidFill>
          </p:spPr>
        </p:sp>
        <p:sp>
          <p:nvSpPr>
            <p:cNvPr name="TextBox 7" id="7"/>
            <p:cNvSpPr txBox="true"/>
            <p:nvPr/>
          </p:nvSpPr>
          <p:spPr>
            <a:xfrm>
              <a:off x="0" y="85725"/>
              <a:ext cx="87993" cy="3276359"/>
            </a:xfrm>
            <a:prstGeom prst="rect">
              <a:avLst/>
            </a:prstGeom>
          </p:spPr>
          <p:txBody>
            <a:bodyPr anchor="ctr" rtlCol="false" tIns="50800" lIns="50800" bIns="50800" rIns="50800"/>
            <a:lstStyle/>
            <a:p>
              <a:pPr algn="ctr">
                <a:lnSpc>
                  <a:spcPts val="1925"/>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DAGtAGgNTLc</dc:identifier>
  <dcterms:modified xsi:type="dcterms:W3CDTF">2011-08-01T06:04:30Z</dcterms:modified>
  <cp:revision>1</cp:revision>
  <dc:title>Green Retro Markets and Finance Presentation</dc:title>
</cp:coreProperties>
</file>

<file path=docProps/thumbnail.jpeg>
</file>